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8"/>
  </p:notesMasterIdLst>
  <p:handoutMasterIdLst>
    <p:handoutMasterId r:id="rId19"/>
  </p:handoutMasterIdLst>
  <p:sldIdLst>
    <p:sldId id="256" r:id="rId2"/>
    <p:sldId id="307" r:id="rId3"/>
    <p:sldId id="298" r:id="rId4"/>
    <p:sldId id="299" r:id="rId5"/>
    <p:sldId id="300" r:id="rId6"/>
    <p:sldId id="301" r:id="rId7"/>
    <p:sldId id="297" r:id="rId8"/>
    <p:sldId id="296" r:id="rId9"/>
    <p:sldId id="308" r:id="rId10"/>
    <p:sldId id="303" r:id="rId11"/>
    <p:sldId id="304" r:id="rId12"/>
    <p:sldId id="305" r:id="rId13"/>
    <p:sldId id="277" r:id="rId14"/>
    <p:sldId id="310" r:id="rId15"/>
    <p:sldId id="309" r:id="rId16"/>
    <p:sldId id="306"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A0A"/>
    <a:srgbClr val="3C9C93"/>
    <a:srgbClr val="73ADDD"/>
    <a:srgbClr val="640A0A"/>
    <a:srgbClr val="013E7F"/>
    <a:srgbClr val="80AED0"/>
    <a:srgbClr val="80AEE6"/>
    <a:srgbClr val="80AEE0"/>
    <a:srgbClr val="80AEEA"/>
    <a:srgbClr val="00B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84695" autoAdjust="0"/>
  </p:normalViewPr>
  <p:slideViewPr>
    <p:cSldViewPr>
      <p:cViewPr>
        <p:scale>
          <a:sx n="106" d="100"/>
          <a:sy n="106" d="100"/>
        </p:scale>
        <p:origin x="6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549"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AFB4EF5A-3E85-4D21-B912-F7DBD40365C8}" type="datetime1">
              <a:rPr lang="en-US"/>
              <a:pPr>
                <a:defRPr/>
              </a:pPr>
              <a:t>5/17/2016</a:t>
            </a:fld>
            <a:endParaRPr lang="en-US" dirty="0"/>
          </a:p>
        </p:txBody>
      </p:sp>
      <p:sp>
        <p:nvSpPr>
          <p:cNvPr id="276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dirty="0"/>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07F27FA-8F11-4222-9CF1-8562D74EE338}" type="slidenum">
              <a:rPr lang="en-US"/>
              <a:pPr>
                <a:defRPr/>
              </a:pPr>
              <a:t>‹#›</a:t>
            </a:fld>
            <a:endParaRPr lang="en-US" dirty="0"/>
          </a:p>
        </p:txBody>
      </p:sp>
    </p:spTree>
    <p:extLst>
      <p:ext uri="{BB962C8B-B14F-4D97-AF65-F5344CB8AC3E}">
        <p14:creationId xmlns:p14="http://schemas.microsoft.com/office/powerpoint/2010/main" val="40070904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DF6D97-B4F4-4FC9-80FB-0A782C57BE63}" type="datetimeFigureOut">
              <a:rPr lang="en-US" smtClean="0"/>
              <a:t>5/17/2016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C8DCC-A699-4726-B387-DEE03FDAAF64}" type="slidenum">
              <a:rPr lang="en-US" smtClean="0"/>
              <a:t>‹#›</a:t>
            </a:fld>
            <a:endParaRPr lang="en-US" dirty="0"/>
          </a:p>
        </p:txBody>
      </p:sp>
    </p:spTree>
    <p:extLst>
      <p:ext uri="{BB962C8B-B14F-4D97-AF65-F5344CB8AC3E}">
        <p14:creationId xmlns:p14="http://schemas.microsoft.com/office/powerpoint/2010/main" val="33408008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186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963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300" b="1" i="0" u="sng" strike="noStrike" kern="1200" dirty="0" smtClean="0">
                <a:solidFill>
                  <a:schemeClr val="tx1"/>
                </a:solidFill>
                <a:effectLst/>
                <a:latin typeface="+mn-lt"/>
                <a:ea typeface="+mn-ea"/>
                <a:cs typeface="+mn-cs"/>
              </a:rPr>
              <a:t>Southeast Region</a:t>
            </a:r>
            <a:endParaRPr lang="en-US" sz="1300" b="0" i="0" u="sng"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err="1" smtClean="0">
                <a:solidFill>
                  <a:schemeClr val="tx1"/>
                </a:solidFill>
                <a:effectLst/>
                <a:latin typeface="+mn-lt"/>
                <a:ea typeface="+mn-ea"/>
                <a:cs typeface="+mn-cs"/>
              </a:rPr>
              <a:t>Centene</a:t>
            </a:r>
            <a:r>
              <a:rPr lang="en-US" sz="1300" b="1" i="0" u="none" strike="noStrike" kern="1200" dirty="0" smtClean="0">
                <a:solidFill>
                  <a:schemeClr val="tx1"/>
                </a:solidFill>
                <a:effectLst/>
                <a:latin typeface="+mn-lt"/>
                <a:ea typeface="+mn-ea"/>
                <a:cs typeface="+mn-cs"/>
              </a:rPr>
              <a:t> (Pennsylvania Health and Wellness)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Health Partners Plans</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United Healthcare of Pennsylvania, Inc.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UPMC for You, Inc.</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Vista--Keystone First Health Plan</a:t>
            </a:r>
            <a:endParaRPr lang="en-US" sz="1300" b="0" i="0" u="none" strike="noStrike" kern="1200" dirty="0" smtClean="0">
              <a:solidFill>
                <a:schemeClr val="tx1"/>
              </a:solidFill>
              <a:effectLst/>
              <a:latin typeface="+mn-lt"/>
              <a:ea typeface="+mn-ea"/>
              <a:cs typeface="+mn-cs"/>
            </a:endParaRPr>
          </a:p>
          <a:p>
            <a:pPr rtl="0" eaLnBrk="1" fontAlgn="t" latinLnBrk="0" hangingPunct="1"/>
            <a:endParaRPr lang="en-US" sz="1300" b="1" i="0" u="sng" strike="noStrike" kern="1200" dirty="0" smtClean="0">
              <a:solidFill>
                <a:schemeClr val="tx1"/>
              </a:solidFill>
              <a:effectLst/>
              <a:latin typeface="+mn-lt"/>
              <a:ea typeface="+mn-ea"/>
              <a:cs typeface="+mn-cs"/>
            </a:endParaRPr>
          </a:p>
          <a:p>
            <a:pPr rtl="0" eaLnBrk="1" fontAlgn="t" latinLnBrk="0" hangingPunct="1"/>
            <a:r>
              <a:rPr lang="en-US" sz="1300" b="1" i="0" u="sng" strike="noStrike" kern="1200" dirty="0" smtClean="0">
                <a:solidFill>
                  <a:schemeClr val="tx1"/>
                </a:solidFill>
                <a:effectLst/>
                <a:latin typeface="+mn-lt"/>
                <a:ea typeface="+mn-ea"/>
                <a:cs typeface="+mn-cs"/>
              </a:rPr>
              <a:t>Lehigh/Capital Region</a:t>
            </a:r>
            <a:endParaRPr lang="en-US" sz="1300" b="0" i="0" u="sng" strike="noStrike" kern="1200" dirty="0" smtClean="0">
              <a:solidFill>
                <a:schemeClr val="tx1"/>
              </a:solidFill>
              <a:effectLst/>
              <a:latin typeface="+mn-lt"/>
              <a:ea typeface="+mn-ea"/>
              <a:cs typeface="+mn-cs"/>
            </a:endParaRPr>
          </a:p>
          <a:p>
            <a:pPr rtl="0" eaLnBrk="1" fontAlgn="t" latinLnBrk="0" hangingPunct="1"/>
            <a:r>
              <a:rPr lang="en-US" sz="1300" b="1" i="0" u="none" strike="noStrike" kern="1200" dirty="0" err="1" smtClean="0">
                <a:solidFill>
                  <a:schemeClr val="tx1"/>
                </a:solidFill>
                <a:effectLst/>
                <a:latin typeface="+mn-lt"/>
                <a:ea typeface="+mn-ea"/>
                <a:cs typeface="+mn-cs"/>
              </a:rPr>
              <a:t>Centene</a:t>
            </a:r>
            <a:r>
              <a:rPr lang="en-US" sz="1300" b="1" i="0" u="none" strike="noStrike" kern="1200" dirty="0" smtClean="0">
                <a:solidFill>
                  <a:schemeClr val="tx1"/>
                </a:solidFill>
                <a:effectLst/>
                <a:latin typeface="+mn-lt"/>
                <a:ea typeface="+mn-ea"/>
                <a:cs typeface="+mn-cs"/>
              </a:rPr>
              <a:t> (Pennsylvania Health and Wellness)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Gateway Health</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United Healthcare of Pennsylvania, Inc.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UPMC for You</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Vista—AmeriHealth Caritas Health Plan	</a:t>
            </a:r>
            <a:endParaRPr lang="en-US" sz="1300" b="0" i="0" u="none" strike="noStrike" kern="1200" dirty="0" smtClean="0">
              <a:solidFill>
                <a:schemeClr val="tx1"/>
              </a:solidFill>
              <a:effectLst/>
              <a:latin typeface="+mn-lt"/>
              <a:ea typeface="+mn-ea"/>
              <a:cs typeface="+mn-cs"/>
            </a:endParaRPr>
          </a:p>
          <a:p>
            <a:pPr rtl="0" eaLnBrk="1" fontAlgn="t" latinLnBrk="0" hangingPunct="1"/>
            <a:endParaRPr lang="en-US" sz="1300" b="1" i="0" u="sng" strike="noStrike" kern="1200" dirty="0" smtClean="0">
              <a:solidFill>
                <a:schemeClr val="tx1"/>
              </a:solidFill>
              <a:effectLst/>
              <a:latin typeface="+mn-lt"/>
              <a:ea typeface="+mn-ea"/>
              <a:cs typeface="+mn-cs"/>
            </a:endParaRPr>
          </a:p>
          <a:p>
            <a:pPr rtl="0" eaLnBrk="1" fontAlgn="t" latinLnBrk="0" hangingPunct="1"/>
            <a:r>
              <a:rPr lang="en-US" sz="1300" b="1" i="0" u="sng" strike="noStrike" kern="1200" dirty="0" smtClean="0">
                <a:solidFill>
                  <a:schemeClr val="tx1"/>
                </a:solidFill>
                <a:effectLst/>
                <a:latin typeface="+mn-lt"/>
                <a:ea typeface="+mn-ea"/>
                <a:cs typeface="+mn-cs"/>
              </a:rPr>
              <a:t>Southwest Region</a:t>
            </a:r>
            <a:endParaRPr lang="en-US" sz="1300" b="0" i="0" u="sng"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err="1" smtClean="0">
                <a:solidFill>
                  <a:schemeClr val="tx1"/>
                </a:solidFill>
                <a:effectLst/>
                <a:latin typeface="+mn-lt"/>
                <a:ea typeface="+mn-ea"/>
                <a:cs typeface="+mn-cs"/>
              </a:rPr>
              <a:t>Centene</a:t>
            </a:r>
            <a:r>
              <a:rPr lang="en-US" sz="1300" b="1" i="0" u="none" strike="noStrike" kern="1200" dirty="0" smtClean="0">
                <a:solidFill>
                  <a:schemeClr val="tx1"/>
                </a:solidFill>
                <a:effectLst/>
                <a:latin typeface="+mn-lt"/>
                <a:ea typeface="+mn-ea"/>
                <a:cs typeface="+mn-cs"/>
              </a:rPr>
              <a:t> (Pennsylvania Health and Wellness)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Gateway Health</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United Healthcare of Pennsylvania, Inc.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UPMC for You</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Vista—AmeriHealth Caritas Health Plan	</a:t>
            </a:r>
            <a:endParaRPr lang="en-US" sz="1300" b="0" i="0" u="none" strike="noStrike" kern="1200" dirty="0" smtClean="0">
              <a:solidFill>
                <a:schemeClr val="tx1"/>
              </a:solidFill>
              <a:effectLst/>
              <a:latin typeface="+mn-lt"/>
              <a:ea typeface="+mn-ea"/>
              <a:cs typeface="+mn-cs"/>
            </a:endParaRPr>
          </a:p>
          <a:p>
            <a:pPr rtl="0" eaLnBrk="1" fontAlgn="t" latinLnBrk="0" hangingPunct="1"/>
            <a:endParaRPr lang="en-US" sz="1300" b="1" i="0" u="sng" strike="noStrike" kern="1200" dirty="0" smtClean="0">
              <a:solidFill>
                <a:schemeClr val="tx1"/>
              </a:solidFill>
              <a:effectLst/>
              <a:latin typeface="+mn-lt"/>
              <a:ea typeface="+mn-ea"/>
              <a:cs typeface="+mn-cs"/>
            </a:endParaRPr>
          </a:p>
          <a:p>
            <a:pPr rtl="0" eaLnBrk="1" fontAlgn="t" latinLnBrk="0" hangingPunct="1"/>
            <a:r>
              <a:rPr lang="en-US" sz="1300" b="1" i="0" u="sng" strike="noStrike" kern="1200" dirty="0" smtClean="0">
                <a:solidFill>
                  <a:schemeClr val="tx1"/>
                </a:solidFill>
                <a:effectLst/>
                <a:latin typeface="+mn-lt"/>
                <a:ea typeface="+mn-ea"/>
                <a:cs typeface="+mn-cs"/>
              </a:rPr>
              <a:t>Northwest Region</a:t>
            </a:r>
            <a:endParaRPr lang="en-US" sz="1300" b="0" i="0" u="sng"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Aetna Better Health of Pennsylvania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United Healthcare of Pennsylvania, Inc.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UPMC for You</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Vista—AmeriHealth Caritas Health Plan	</a:t>
            </a:r>
            <a:endParaRPr lang="en-US" sz="1300" b="0" i="0" u="none" strike="noStrike" kern="1200" dirty="0" smtClean="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endParaRPr lang="en-US" sz="1300" b="1" i="0" u="sng" strike="noStrike" kern="1200" dirty="0" smtClean="0">
              <a:solidFill>
                <a:schemeClr val="tx1"/>
              </a:solidFill>
              <a:effectLst/>
              <a:latin typeface="+mn-lt"/>
              <a:ea typeface="+mn-ea"/>
              <a:cs typeface="+mn-cs"/>
            </a:endParaRPr>
          </a:p>
          <a:p>
            <a:pPr marL="0" indent="0" rtl="0" eaLnBrk="1" fontAlgn="t" latinLnBrk="0" hangingPunct="1">
              <a:buFont typeface="Arial" panose="020B0604020202020204" pitchFamily="34" charset="0"/>
              <a:buNone/>
            </a:pPr>
            <a:r>
              <a:rPr lang="en-US" sz="1300" b="1" i="0" u="sng" strike="noStrike" kern="1200" dirty="0" smtClean="0">
                <a:solidFill>
                  <a:schemeClr val="tx1"/>
                </a:solidFill>
                <a:effectLst/>
                <a:latin typeface="+mn-lt"/>
                <a:ea typeface="+mn-ea"/>
                <a:cs typeface="+mn-cs"/>
              </a:rPr>
              <a:t>Northeast Region</a:t>
            </a:r>
            <a:endParaRPr lang="en-US" sz="1300" b="0" i="0" u="sng"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Geisinger Health Plan</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United Healthcare of Pennsylvania, Inc.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UPMC for You</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Vista—AmeriHealth Caritas </a:t>
            </a:r>
            <a:endParaRPr lang="en-US" sz="13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US" sz="1300" b="1" i="0" u="none" strike="noStrike" kern="1200" dirty="0" smtClean="0">
                <a:solidFill>
                  <a:schemeClr val="tx1"/>
                </a:solidFill>
                <a:effectLst/>
                <a:latin typeface="+mn-lt"/>
                <a:ea typeface="+mn-ea"/>
                <a:cs typeface="+mn-cs"/>
              </a:rPr>
              <a:t>Health Plan</a:t>
            </a:r>
            <a:endParaRPr lang="en-US" sz="1300" b="0" i="0" u="none" strike="noStrike"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64895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426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50000"/>
              </a:lnSpc>
              <a:buFont typeface="Arial" panose="020B0604020202020204" pitchFamily="34" charset="0"/>
              <a:buChar char="•"/>
            </a:pPr>
            <a:r>
              <a:rPr lang="en-US" sz="1200" kern="1200" dirty="0" smtClean="0">
                <a:solidFill>
                  <a:schemeClr val="tx1"/>
                </a:solidFill>
                <a:effectLst/>
                <a:latin typeface="+mn-lt"/>
                <a:ea typeface="+mn-ea"/>
                <a:cs typeface="+mn-cs"/>
              </a:rPr>
              <a:t>As you may be aware, DHS worked quickly to address a much-needed change in wrap around reporting process by adding new/additional resources and modernizing the reporting process.  This has resulted in a reduction of backlogged reports and for the health centers greater reliability for payment.</a:t>
            </a:r>
          </a:p>
          <a:p>
            <a:pPr marL="0" lvl="0" indent="0">
              <a:lnSpc>
                <a:spcPct val="150000"/>
              </a:lnSpc>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US" sz="1200" kern="1200" dirty="0" smtClean="0">
                <a:solidFill>
                  <a:schemeClr val="tx1"/>
                </a:solidFill>
                <a:effectLst/>
                <a:latin typeface="+mn-lt"/>
                <a:ea typeface="+mn-ea"/>
                <a:cs typeface="+mn-cs"/>
              </a:rPr>
              <a:t>We continue to update our internal review process.  Prior to the Wrap around modernization payments were not processed until 45 days post report submission, at the earliest.  With our new process, payments are being processed within 30 days and in some cases, we have been able to make payment within that 30-day period.</a:t>
            </a:r>
          </a:p>
          <a:p>
            <a:pPr marL="171450" lvl="0" indent="-171450">
              <a:lnSpc>
                <a:spcPct val="150000"/>
              </a:lnSpc>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US" sz="1200" kern="1200" dirty="0" smtClean="0">
                <a:solidFill>
                  <a:schemeClr val="tx1"/>
                </a:solidFill>
                <a:effectLst/>
                <a:latin typeface="+mn-lt"/>
                <a:ea typeface="+mn-ea"/>
                <a:cs typeface="+mn-cs"/>
              </a:rPr>
              <a:t>I’m sure you are all aware of the focus the financial staff are now placing on customer service.  We have assigned a unit of three staff to be focused on all financial aspects of the FQHC prospective payment system (PPS) rate program.  This provides health centers with a single point of contact for questions or concerns to DHS and helps us to provide timely follow-up.   </a:t>
            </a:r>
          </a:p>
          <a:p>
            <a:pPr marL="171450" lvl="0" indent="-171450">
              <a:lnSpc>
                <a:spcPct val="150000"/>
              </a:lnSpc>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US" sz="1200" kern="1200" dirty="0" smtClean="0">
                <a:solidFill>
                  <a:schemeClr val="tx1"/>
                </a:solidFill>
                <a:effectLst/>
                <a:latin typeface="+mn-lt"/>
                <a:ea typeface="+mn-ea"/>
                <a:cs typeface="+mn-cs"/>
              </a:rPr>
              <a:t>DHS recognizes a need to modernize cost reports.  </a:t>
            </a:r>
            <a:r>
              <a:rPr lang="en-US" sz="1200" kern="1200" smtClean="0">
                <a:solidFill>
                  <a:schemeClr val="tx1"/>
                </a:solidFill>
                <a:effectLst/>
                <a:latin typeface="+mn-lt"/>
                <a:ea typeface="+mn-ea"/>
                <a:cs typeface="+mn-cs"/>
              </a:rPr>
              <a:t>DHS is </a:t>
            </a:r>
            <a:r>
              <a:rPr lang="en-US" sz="1200" kern="1200" dirty="0" smtClean="0">
                <a:solidFill>
                  <a:schemeClr val="tx1"/>
                </a:solidFill>
                <a:effectLst/>
                <a:latin typeface="+mn-lt"/>
                <a:ea typeface="+mn-ea"/>
                <a:cs typeface="+mn-cs"/>
              </a:rPr>
              <a:t>currently working to develop a more modern cost report that will reduce the complexity in the current reporting template.    </a:t>
            </a:r>
          </a:p>
          <a:p>
            <a:endParaRPr lang="en-US" dirty="0"/>
          </a:p>
        </p:txBody>
      </p:sp>
    </p:spTree>
    <p:extLst>
      <p:ext uri="{BB962C8B-B14F-4D97-AF65-F5344CB8AC3E}">
        <p14:creationId xmlns:p14="http://schemas.microsoft.com/office/powerpoint/2010/main" val="245963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871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76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140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the</a:t>
            </a:r>
            <a:r>
              <a:rPr lang="en-US" baseline="0" dirty="0" smtClean="0"/>
              <a:t> most recent data pull per Dan Mink.</a:t>
            </a:r>
          </a:p>
        </p:txBody>
      </p:sp>
    </p:spTree>
    <p:extLst>
      <p:ext uri="{BB962C8B-B14F-4D97-AF65-F5344CB8AC3E}">
        <p14:creationId xmlns:p14="http://schemas.microsoft.com/office/powerpoint/2010/main" val="295301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the</a:t>
            </a:r>
            <a:r>
              <a:rPr lang="en-US" baseline="0" dirty="0" smtClean="0"/>
              <a:t> most recent data pull per Dan Mink.</a:t>
            </a:r>
          </a:p>
        </p:txBody>
      </p:sp>
    </p:spTree>
    <p:extLst>
      <p:ext uri="{BB962C8B-B14F-4D97-AF65-F5344CB8AC3E}">
        <p14:creationId xmlns:p14="http://schemas.microsoft.com/office/powerpoint/2010/main" val="47465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mn-lt"/>
                <a:ea typeface="+mn-ea"/>
                <a:cs typeface="+mn-cs"/>
              </a:rPr>
              <a:t>Statewide Impact</a:t>
            </a:r>
          </a:p>
          <a:p>
            <a:r>
              <a:rPr lang="en-US" sz="900" b="1" kern="1200" dirty="0" smtClean="0">
                <a:solidFill>
                  <a:schemeClr val="tx1"/>
                </a:solidFill>
                <a:effectLst/>
                <a:latin typeface="+mn-lt"/>
                <a:ea typeface="+mn-ea"/>
                <a:cs typeface="+mn-cs"/>
              </a:rPr>
              <a:t>People</a:t>
            </a:r>
            <a:r>
              <a:rPr lang="en-US" sz="900" b="1" kern="1200" baseline="0" dirty="0" smtClean="0">
                <a:solidFill>
                  <a:schemeClr val="tx1"/>
                </a:solidFill>
                <a:effectLst/>
                <a:latin typeface="+mn-lt"/>
                <a:ea typeface="+mn-ea"/>
                <a:cs typeface="+mn-cs"/>
              </a:rPr>
              <a:t> across the state were helped</a:t>
            </a:r>
          </a:p>
          <a:p>
            <a:endParaRPr lang="en-US" sz="900" b="1" kern="1200" baseline="0" dirty="0" smtClean="0">
              <a:solidFill>
                <a:schemeClr val="tx1"/>
              </a:solidFill>
              <a:effectLst/>
              <a:latin typeface="+mn-lt"/>
              <a:ea typeface="+mn-ea"/>
              <a:cs typeface="+mn-cs"/>
            </a:endParaRPr>
          </a:p>
          <a:p>
            <a:r>
              <a:rPr lang="en-US" sz="900" b="1" kern="1200" dirty="0" smtClean="0">
                <a:solidFill>
                  <a:schemeClr val="tx1"/>
                </a:solidFill>
                <a:effectLst/>
                <a:latin typeface="+mn-lt"/>
                <a:ea typeface="+mn-ea"/>
                <a:cs typeface="+mn-cs"/>
              </a:rPr>
              <a:t>16 counties that have more than 10,000 newly eligible recipients are:</a:t>
            </a:r>
            <a:endParaRPr lang="en-US" sz="900" kern="1200" dirty="0" smtClean="0">
              <a:solidFill>
                <a:schemeClr val="tx1"/>
              </a:solidFill>
              <a:effectLst/>
              <a:latin typeface="+mn-lt"/>
              <a:ea typeface="+mn-ea"/>
              <a:cs typeface="+mn-cs"/>
            </a:endParaRPr>
          </a:p>
          <a:p>
            <a:pPr marL="685800" lvl="1" indent="-228600" algn="l">
              <a:buFont typeface="+mj-lt"/>
              <a:buAutoNum type="arabicPeriod"/>
            </a:pPr>
            <a:r>
              <a:rPr lang="en-US" sz="900" kern="1200" dirty="0" smtClean="0">
                <a:solidFill>
                  <a:schemeClr val="tx1"/>
                </a:solidFill>
                <a:effectLst/>
                <a:latin typeface="+mn-lt"/>
                <a:ea typeface="+mn-ea"/>
                <a:cs typeface="+mn-cs"/>
              </a:rPr>
              <a:t>Allegheny</a:t>
            </a:r>
          </a:p>
          <a:p>
            <a:pPr marL="685800" lvl="1" indent="-228600" algn="l">
              <a:buFont typeface="+mj-lt"/>
              <a:buAutoNum type="arabicPeriod"/>
            </a:pPr>
            <a:r>
              <a:rPr lang="en-US" sz="900" kern="1200" dirty="0" smtClean="0">
                <a:solidFill>
                  <a:schemeClr val="tx1"/>
                </a:solidFill>
                <a:effectLst/>
                <a:latin typeface="+mn-lt"/>
                <a:ea typeface="+mn-ea"/>
                <a:cs typeface="+mn-cs"/>
              </a:rPr>
              <a:t>Berks</a:t>
            </a:r>
          </a:p>
          <a:p>
            <a:pPr marL="685800" lvl="1" indent="-228600" algn="l">
              <a:buFont typeface="+mj-lt"/>
              <a:buAutoNum type="arabicPeriod"/>
            </a:pPr>
            <a:r>
              <a:rPr lang="en-US" sz="900" kern="1200" dirty="0" smtClean="0">
                <a:solidFill>
                  <a:schemeClr val="tx1"/>
                </a:solidFill>
                <a:effectLst/>
                <a:latin typeface="+mn-lt"/>
                <a:ea typeface="+mn-ea"/>
                <a:cs typeface="+mn-cs"/>
              </a:rPr>
              <a:t>Bucks</a:t>
            </a:r>
          </a:p>
          <a:p>
            <a:pPr marL="685800" lvl="1" indent="-228600" algn="l">
              <a:buFont typeface="+mj-lt"/>
              <a:buAutoNum type="arabicPeriod"/>
            </a:pPr>
            <a:r>
              <a:rPr lang="en-US" sz="900" kern="1200" dirty="0" smtClean="0">
                <a:solidFill>
                  <a:schemeClr val="tx1"/>
                </a:solidFill>
                <a:effectLst/>
                <a:latin typeface="+mn-lt"/>
                <a:ea typeface="+mn-ea"/>
                <a:cs typeface="+mn-cs"/>
              </a:rPr>
              <a:t>Chester</a:t>
            </a:r>
          </a:p>
          <a:p>
            <a:pPr marL="685800" lvl="1" indent="-228600" algn="l">
              <a:buFont typeface="+mj-lt"/>
              <a:buAutoNum type="arabicPeriod"/>
            </a:pPr>
            <a:r>
              <a:rPr lang="en-US" sz="900" kern="1200" dirty="0" smtClean="0">
                <a:solidFill>
                  <a:schemeClr val="tx1"/>
                </a:solidFill>
                <a:effectLst/>
                <a:latin typeface="+mn-lt"/>
                <a:ea typeface="+mn-ea"/>
                <a:cs typeface="+mn-cs"/>
              </a:rPr>
              <a:t>Dauphin</a:t>
            </a:r>
          </a:p>
          <a:p>
            <a:pPr marL="685800" lvl="1" indent="-228600" algn="l">
              <a:buFont typeface="+mj-lt"/>
              <a:buAutoNum type="arabicPeriod"/>
            </a:pPr>
            <a:r>
              <a:rPr lang="en-US" sz="900" kern="1200" dirty="0" smtClean="0">
                <a:solidFill>
                  <a:schemeClr val="tx1"/>
                </a:solidFill>
                <a:effectLst/>
                <a:latin typeface="+mn-lt"/>
                <a:ea typeface="+mn-ea"/>
                <a:cs typeface="+mn-cs"/>
              </a:rPr>
              <a:t>Delaware</a:t>
            </a:r>
          </a:p>
          <a:p>
            <a:pPr marL="685800" lvl="1" indent="-228600" algn="l">
              <a:buFont typeface="+mj-lt"/>
              <a:buAutoNum type="arabicPeriod"/>
            </a:pPr>
            <a:r>
              <a:rPr lang="en-US" sz="900" kern="1200" dirty="0" smtClean="0">
                <a:solidFill>
                  <a:schemeClr val="tx1"/>
                </a:solidFill>
                <a:effectLst/>
                <a:latin typeface="+mn-lt"/>
                <a:ea typeface="+mn-ea"/>
                <a:cs typeface="+mn-cs"/>
              </a:rPr>
              <a:t>Erie</a:t>
            </a:r>
          </a:p>
          <a:p>
            <a:pPr marL="685800" lvl="1" indent="-228600" algn="l">
              <a:buFont typeface="+mj-lt"/>
              <a:buAutoNum type="arabicPeriod"/>
            </a:pPr>
            <a:r>
              <a:rPr lang="en-US" sz="900" kern="1200" dirty="0" smtClean="0">
                <a:solidFill>
                  <a:schemeClr val="tx1"/>
                </a:solidFill>
                <a:effectLst/>
                <a:latin typeface="+mn-lt"/>
                <a:ea typeface="+mn-ea"/>
                <a:cs typeface="+mn-cs"/>
              </a:rPr>
              <a:t>Lackawanna</a:t>
            </a:r>
          </a:p>
          <a:p>
            <a:pPr marL="685800" lvl="1" indent="-228600" algn="l">
              <a:buFont typeface="+mj-lt"/>
              <a:buAutoNum type="arabicPeriod"/>
            </a:pPr>
            <a:r>
              <a:rPr lang="en-US" sz="900" kern="1200" dirty="0" smtClean="0">
                <a:solidFill>
                  <a:schemeClr val="tx1"/>
                </a:solidFill>
                <a:effectLst/>
                <a:latin typeface="+mn-lt"/>
                <a:ea typeface="+mn-ea"/>
                <a:cs typeface="+mn-cs"/>
              </a:rPr>
              <a:t>Lancaster</a:t>
            </a:r>
          </a:p>
          <a:p>
            <a:pPr marL="685800" lvl="1" indent="-228600" algn="l">
              <a:buFont typeface="+mj-lt"/>
              <a:buAutoNum type="arabicPeriod"/>
            </a:pPr>
            <a:r>
              <a:rPr lang="en-US" sz="900" kern="1200" dirty="0" smtClean="0">
                <a:solidFill>
                  <a:schemeClr val="tx1"/>
                </a:solidFill>
                <a:effectLst/>
                <a:latin typeface="+mn-lt"/>
                <a:ea typeface="+mn-ea"/>
                <a:cs typeface="+mn-cs"/>
              </a:rPr>
              <a:t>Lehigh</a:t>
            </a:r>
          </a:p>
          <a:p>
            <a:pPr marL="685800" lvl="1" indent="-228600" algn="l">
              <a:buFont typeface="+mj-lt"/>
              <a:buAutoNum type="arabicPeriod"/>
            </a:pPr>
            <a:r>
              <a:rPr lang="en-US" sz="900" kern="1200" dirty="0" smtClean="0">
                <a:solidFill>
                  <a:schemeClr val="tx1"/>
                </a:solidFill>
                <a:effectLst/>
                <a:latin typeface="+mn-lt"/>
                <a:ea typeface="+mn-ea"/>
                <a:cs typeface="+mn-cs"/>
              </a:rPr>
              <a:t>Luzerne</a:t>
            </a:r>
          </a:p>
          <a:p>
            <a:pPr marL="685800" lvl="1" indent="-228600" algn="l">
              <a:buFont typeface="+mj-lt"/>
              <a:buAutoNum type="arabicPeriod"/>
            </a:pPr>
            <a:r>
              <a:rPr lang="en-US" sz="900" kern="1200" dirty="0" smtClean="0">
                <a:solidFill>
                  <a:schemeClr val="tx1"/>
                </a:solidFill>
                <a:effectLst/>
                <a:latin typeface="+mn-lt"/>
                <a:ea typeface="+mn-ea"/>
                <a:cs typeface="+mn-cs"/>
              </a:rPr>
              <a:t>Montgomery</a:t>
            </a:r>
          </a:p>
          <a:p>
            <a:pPr marL="685800" lvl="1" indent="-228600" algn="l">
              <a:buFont typeface="+mj-lt"/>
              <a:buAutoNum type="arabicPeriod"/>
            </a:pPr>
            <a:r>
              <a:rPr lang="en-US" sz="900" kern="1200" dirty="0" smtClean="0">
                <a:solidFill>
                  <a:schemeClr val="tx1"/>
                </a:solidFill>
                <a:effectLst/>
                <a:latin typeface="+mn-lt"/>
                <a:ea typeface="+mn-ea"/>
                <a:cs typeface="+mn-cs"/>
              </a:rPr>
              <a:t>Northampton</a:t>
            </a:r>
          </a:p>
          <a:p>
            <a:pPr marL="685800" lvl="1" indent="-228600" algn="l">
              <a:buFont typeface="+mj-lt"/>
              <a:buAutoNum type="arabicPeriod"/>
            </a:pPr>
            <a:r>
              <a:rPr lang="en-US" sz="900" kern="1200" dirty="0" smtClean="0">
                <a:solidFill>
                  <a:schemeClr val="tx1"/>
                </a:solidFill>
                <a:effectLst/>
                <a:latin typeface="+mn-lt"/>
                <a:ea typeface="+mn-ea"/>
                <a:cs typeface="+mn-cs"/>
              </a:rPr>
              <a:t>Philadelphia</a:t>
            </a:r>
          </a:p>
          <a:p>
            <a:pPr marL="685800" lvl="1" indent="-228600" algn="l">
              <a:buFont typeface="+mj-lt"/>
              <a:buAutoNum type="arabicPeriod"/>
            </a:pPr>
            <a:r>
              <a:rPr lang="en-US" sz="900" kern="1200" dirty="0" smtClean="0">
                <a:solidFill>
                  <a:schemeClr val="tx1"/>
                </a:solidFill>
                <a:effectLst/>
                <a:latin typeface="+mn-lt"/>
                <a:ea typeface="+mn-ea"/>
                <a:cs typeface="+mn-cs"/>
              </a:rPr>
              <a:t>Westmoreland</a:t>
            </a:r>
          </a:p>
          <a:p>
            <a:pPr marL="685800" lvl="1" indent="-228600" algn="l">
              <a:buFont typeface="+mj-lt"/>
              <a:buAutoNum type="arabicPeriod"/>
            </a:pPr>
            <a:r>
              <a:rPr lang="en-US" sz="900" kern="1200" dirty="0" smtClean="0">
                <a:solidFill>
                  <a:schemeClr val="tx1"/>
                </a:solidFill>
                <a:effectLst/>
                <a:latin typeface="+mn-lt"/>
                <a:ea typeface="+mn-ea"/>
                <a:cs typeface="+mn-cs"/>
              </a:rPr>
              <a:t>York</a:t>
            </a:r>
          </a:p>
          <a:p>
            <a:r>
              <a:rPr lang="en-US" sz="900" kern="1200" dirty="0" smtClean="0">
                <a:solidFill>
                  <a:schemeClr val="tx1"/>
                </a:solidFill>
                <a:effectLst/>
                <a:latin typeface="+mn-lt"/>
                <a:ea typeface="+mn-ea"/>
                <a:cs typeface="+mn-cs"/>
              </a:rPr>
              <a:t> Not highlighted on the map</a:t>
            </a:r>
          </a:p>
          <a:p>
            <a:r>
              <a:rPr lang="en-US" sz="9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kern="1200" dirty="0" smtClean="0">
                <a:solidFill>
                  <a:schemeClr val="tx1"/>
                </a:solidFill>
                <a:effectLst/>
                <a:latin typeface="+mn-lt"/>
                <a:ea typeface="+mn-ea"/>
                <a:cs typeface="+mn-cs"/>
              </a:rPr>
              <a:t>The statewide impact map is a heat map that shows the number of enrollees per 1,000 residents, by county.  </a:t>
            </a:r>
          </a:p>
          <a:p>
            <a:pPr marL="0" indent="0">
              <a:buFont typeface="Arial" panose="020B0604020202020204" pitchFamily="34" charset="0"/>
              <a:buNone/>
            </a:pPr>
            <a:r>
              <a:rPr lang="en-US" sz="900" b="1" kern="1200" baseline="0" dirty="0" smtClean="0">
                <a:solidFill>
                  <a:schemeClr val="tx1"/>
                </a:solidFill>
                <a:effectLst/>
                <a:latin typeface="+mn-lt"/>
                <a:ea typeface="+mn-ea"/>
                <a:cs typeface="+mn-cs"/>
              </a:rPr>
              <a:t>Darker  means more people per 1000  - </a:t>
            </a:r>
          </a:p>
          <a:p>
            <a:pPr marL="0" indent="0">
              <a:buFont typeface="Arial" panose="020B0604020202020204" pitchFamily="34" charset="0"/>
              <a:buNone/>
            </a:pPr>
            <a:r>
              <a:rPr lang="en-US" sz="900" b="1" kern="1200" baseline="0" dirty="0" smtClean="0">
                <a:solidFill>
                  <a:schemeClr val="tx1"/>
                </a:solidFill>
                <a:effectLst/>
                <a:latin typeface="+mn-lt"/>
                <a:ea typeface="+mn-ea"/>
                <a:cs typeface="+mn-cs"/>
              </a:rPr>
              <a:t>Over all c</a:t>
            </a:r>
            <a:r>
              <a:rPr lang="en-US" sz="900" b="1" kern="1200" dirty="0" smtClean="0">
                <a:solidFill>
                  <a:schemeClr val="tx1"/>
                </a:solidFill>
                <a:effectLst/>
                <a:latin typeface="+mn-lt"/>
                <a:ea typeface="+mn-ea"/>
                <a:cs typeface="+mn-cs"/>
              </a:rPr>
              <a:t>ounties</a:t>
            </a:r>
            <a:r>
              <a:rPr lang="en-US" sz="900" b="1" kern="1200" baseline="0" dirty="0" smtClean="0">
                <a:solidFill>
                  <a:schemeClr val="tx1"/>
                </a:solidFill>
                <a:effectLst/>
                <a:latin typeface="+mn-lt"/>
                <a:ea typeface="+mn-ea"/>
                <a:cs typeface="+mn-cs"/>
              </a:rPr>
              <a:t> benefited and some counties with low population levels had very high numbers of enrollees per 1000 </a:t>
            </a:r>
          </a:p>
          <a:p>
            <a:r>
              <a:rPr lang="en-US" sz="900" b="1" kern="1200" dirty="0" smtClean="0">
                <a:solidFill>
                  <a:schemeClr val="tx1"/>
                </a:solidFill>
                <a:effectLst/>
                <a:latin typeface="+mn-lt"/>
                <a:ea typeface="+mn-ea"/>
                <a:cs typeface="+mn-cs"/>
              </a:rPr>
              <a:t>The top 10 counties with new enrollees </a:t>
            </a:r>
            <a:r>
              <a:rPr lang="en-US" sz="900" b="1" u="sng" kern="1200" dirty="0" smtClean="0">
                <a:solidFill>
                  <a:schemeClr val="tx1"/>
                </a:solidFill>
                <a:effectLst/>
                <a:latin typeface="+mn-lt"/>
                <a:ea typeface="+mn-ea"/>
                <a:cs typeface="+mn-cs"/>
              </a:rPr>
              <a:t>per 1,000 residents </a:t>
            </a:r>
            <a:r>
              <a:rPr lang="en-US" sz="900" b="1" kern="1200" dirty="0" smtClean="0">
                <a:solidFill>
                  <a:schemeClr val="tx1"/>
                </a:solidFill>
                <a:effectLst/>
                <a:latin typeface="+mn-lt"/>
                <a:ea typeface="+mn-ea"/>
                <a:cs typeface="+mn-cs"/>
              </a:rPr>
              <a:t>are: </a:t>
            </a:r>
          </a:p>
          <a:p>
            <a:pPr marL="171450" indent="-171450">
              <a:buFont typeface="Arial" panose="020B0604020202020204" pitchFamily="34" charset="0"/>
              <a:buChar char="•"/>
            </a:pPr>
            <a:r>
              <a:rPr lang="en-US" sz="900" b="1" kern="1200" dirty="0" smtClean="0">
                <a:solidFill>
                  <a:schemeClr val="tx1"/>
                </a:solidFill>
                <a:effectLst/>
                <a:latin typeface="+mn-lt"/>
                <a:ea typeface="+mn-ea"/>
                <a:cs typeface="+mn-cs"/>
              </a:rPr>
              <a:t>Philadelphia, Fayette, Erie, Clearfield, Luzerne, Blair, Dauphin, Lackawanna, Lawrence, and Cameron. </a:t>
            </a: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endParaRPr lang="en-US" dirty="0" smtClean="0"/>
          </a:p>
        </p:txBody>
      </p:sp>
    </p:spTree>
    <p:extLst>
      <p:ext uri="{BB962C8B-B14F-4D97-AF65-F5344CB8AC3E}">
        <p14:creationId xmlns:p14="http://schemas.microsoft.com/office/powerpoint/2010/main" val="130430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306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667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eaLnBrk="0" hangingPunct="0">
              <a:spcBef>
                <a:spcPts val="0"/>
              </a:spcBef>
              <a:spcAft>
                <a:spcPts val="600"/>
              </a:spcAf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77% of FQHCs (provider type 08-080) have revalidated to date.</a:t>
            </a:r>
          </a:p>
          <a:p>
            <a:pPr marL="742950" lvl="2" indent="-342900" eaLnBrk="0" hangingPunct="0">
              <a:spcBef>
                <a:spcPts val="0"/>
              </a:spcBef>
              <a:spcAft>
                <a:spcPts val="600"/>
              </a:spcAf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Total 244 –  188 revalidated – 56 left to revalidate</a:t>
            </a:r>
          </a:p>
          <a:p>
            <a:pPr marL="742950" lvl="2" indent="-342900" eaLnBrk="0" hangingPunct="0">
              <a:spcBef>
                <a:spcPts val="0"/>
              </a:spcBef>
              <a:spcAft>
                <a:spcPts val="600"/>
              </a:spcAft>
              <a:buFont typeface="Wingdings" panose="05000000000000000000" pitchFamily="2" charset="2"/>
              <a:buChar char="§"/>
            </a:pPr>
            <a:endParaRPr lang="en-US" sz="2800" dirty="0" smtClean="0">
              <a:latin typeface="Times New Roman" panose="02020603050405020304" pitchFamily="18" charset="0"/>
              <a:cs typeface="Times New Roman" panose="02020603050405020304" pitchFamily="18" charset="0"/>
            </a:endParaRPr>
          </a:p>
          <a:p>
            <a:pPr marL="342900" lvl="1" indent="-342900" eaLnBrk="0" hangingPunct="0">
              <a:spcBef>
                <a:spcPts val="0"/>
              </a:spcBef>
              <a:spcAft>
                <a:spcPts val="600"/>
              </a:spcAf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70% of Rural Health Clinics (provider type 08-081) have revalidated to date.</a:t>
            </a:r>
          </a:p>
          <a:p>
            <a:pPr marL="742950" lvl="2" indent="-342900" eaLnBrk="0" hangingPunct="0">
              <a:spcBef>
                <a:spcPts val="0"/>
              </a:spcBef>
              <a:spcAft>
                <a:spcPts val="600"/>
              </a:spcAf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Total 74 – 52 revalidated – 22 left to revalidate</a:t>
            </a:r>
          </a:p>
          <a:p>
            <a:endParaRPr lang="en-US" dirty="0"/>
          </a:p>
        </p:txBody>
      </p:sp>
    </p:spTree>
    <p:extLst>
      <p:ext uri="{BB962C8B-B14F-4D97-AF65-F5344CB8AC3E}">
        <p14:creationId xmlns:p14="http://schemas.microsoft.com/office/powerpoint/2010/main" val="61796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7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161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2E68996E-6732-404C-9ECA-28668720ACBB}" type="datetime1">
              <a:rPr lang="en-US" smtClean="0"/>
              <a:t>5/17/2016</a:t>
            </a:fld>
            <a:endParaRPr lang="en-US" dirty="0"/>
          </a:p>
        </p:txBody>
      </p:sp>
      <p:sp>
        <p:nvSpPr>
          <p:cNvPr id="5"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26680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a:lvl1pPr>
            <a:lvl2pPr>
              <a:buClrTx/>
              <a:defRPr sz="2000"/>
            </a:lvl2pPr>
            <a:lvl3pPr>
              <a:buClrTx/>
              <a:defRPr sz="1800"/>
            </a:lvl3pPr>
            <a:lvl4pPr>
              <a:buClrTx/>
              <a:defRPr sz="1600"/>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E53ED0E7-9C31-4172-9937-E68590A1499C}" type="datetime1">
              <a:rPr lang="en-US" smtClean="0"/>
              <a:t>5/17/2016</a:t>
            </a:fld>
            <a:endParaRPr lang="en-US" dirty="0"/>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3539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p:nvPr>
        </p:nvSpPr>
        <p:spPr>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9" name="Rectangle 4"/>
          <p:cNvSpPr>
            <a:spLocks noGrp="1" noChangeArrowheads="1"/>
          </p:cNvSpPr>
          <p:nvPr>
            <p:ph type="dt" sz="half" idx="10"/>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045CDAD6-AFCB-4415-A989-5714082DDE86}" type="datetime1">
              <a:rPr lang="en-US" smtClean="0"/>
              <a:t>5/17/2016</a:t>
            </a:fld>
            <a:endParaRPr lang="en-US" dirty="0"/>
          </a:p>
        </p:txBody>
      </p:sp>
      <p:sp>
        <p:nvSpPr>
          <p:cNvPr id="10"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5136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1"/>
          <p:cNvSpPr>
            <a:spLocks noGrp="1"/>
          </p:cNvSpPr>
          <p:nvPr>
            <p:ph type="title"/>
          </p:nvPr>
        </p:nvSpPr>
        <p:spPr>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924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7"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CD3634DE-F2C9-4C7D-A88F-F929BF5F09DC}" type="datetime1">
              <a:rPr lang="en-US" smtClean="0"/>
              <a:t>5/17/2016</a:t>
            </a:fld>
            <a:endParaRPr lang="en-US" dirty="0"/>
          </a:p>
        </p:txBody>
      </p:sp>
      <p:sp>
        <p:nvSpPr>
          <p:cNvPr id="8"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42063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A4C807DF-B012-456F-8657-9C3771DA44D3}" type="datetime1">
              <a:rPr lang="en-US" smtClean="0"/>
              <a:t>5/17/2016</a:t>
            </a:fld>
            <a:endParaRPr lang="en-US" dirty="0"/>
          </a:p>
        </p:txBody>
      </p:sp>
      <p:sp>
        <p:nvSpPr>
          <p:cNvPr id="6"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spTree>
    <p:extLst>
      <p:ext uri="{BB962C8B-B14F-4D97-AF65-F5344CB8AC3E}">
        <p14:creationId xmlns:p14="http://schemas.microsoft.com/office/powerpoint/2010/main" val="155999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5029200" y="6400800"/>
            <a:ext cx="609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dirty="0"/>
          </a:p>
        </p:txBody>
      </p:sp>
      <p:grpSp>
        <p:nvGrpSpPr>
          <p:cNvPr id="3" name="Group 2"/>
          <p:cNvGrpSpPr/>
          <p:nvPr/>
        </p:nvGrpSpPr>
        <p:grpSpPr>
          <a:xfrm>
            <a:off x="457200" y="304800"/>
            <a:ext cx="8233611" cy="691981"/>
            <a:chOff x="457200" y="304800"/>
            <a:chExt cx="8233611" cy="691981"/>
          </a:xfrm>
        </p:grpSpPr>
        <p:pic>
          <p:nvPicPr>
            <p:cNvPr id="9" name="Picture 7" descr="gold banne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304800"/>
              <a:ext cx="82296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457200" y="820569"/>
              <a:ext cx="8229600" cy="117475"/>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461211" y="879306"/>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3811" y="6083297"/>
            <a:ext cx="2667000" cy="54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205189" y="6146884"/>
            <a:ext cx="4495800" cy="507831"/>
          </a:xfrm>
          <a:prstGeom prst="rect">
            <a:avLst/>
          </a:prstGeom>
          <a:noFill/>
        </p:spPr>
        <p:txBody>
          <a:bodyPr wrap="square" rtlCol="0">
            <a:spAutoFit/>
          </a:bodyPr>
          <a:lstStyle/>
          <a:p>
            <a:pPr lvl="0"/>
            <a:r>
              <a:rPr lang="en-US" sz="900" b="1" i="1" kern="0" dirty="0"/>
              <a:t>Confidential: </a:t>
            </a:r>
            <a:r>
              <a:rPr lang="en-US" sz="900" i="1" kern="0" dirty="0"/>
              <a:t>The contents of this document are internal pre-decisional records of the </a:t>
            </a:r>
            <a:r>
              <a:rPr lang="en-US" sz="900" i="1" kern="0" dirty="0" smtClean="0"/>
              <a:t>DHS </a:t>
            </a:r>
            <a:r>
              <a:rPr lang="en-US" sz="900" i="1" kern="0" dirty="0"/>
              <a:t>and individuals receiving and reviewing this document must not provide this information to any other person without written permission.  65 P.S. § 67.708(b)(10) </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6" r:id="rId3"/>
    <p:sldLayoutId id="2147483807" r:id="rId4"/>
    <p:sldLayoutId id="2147483808" r:id="rId5"/>
    <p:sldLayoutId id="2147483809" r:id="rId6"/>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hs.pa.gov/provider/promise/enrollmentinform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53054"/>
            <a:ext cx="5638800" cy="3127375"/>
          </a:xfrm>
        </p:spPr>
        <p:txBody>
          <a:bodyPr/>
          <a:lstStyle/>
          <a:p>
            <a:pPr lvl="0">
              <a:defRPr/>
            </a:pP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endParaRPr lang="en-US" dirty="0"/>
          </a:p>
        </p:txBody>
      </p:sp>
      <p:sp>
        <p:nvSpPr>
          <p:cNvPr id="6" name="TextBox 5"/>
          <p:cNvSpPr txBox="1"/>
          <p:nvPr/>
        </p:nvSpPr>
        <p:spPr>
          <a:xfrm>
            <a:off x="457200" y="1219200"/>
            <a:ext cx="8267700" cy="3908762"/>
          </a:xfrm>
          <a:prstGeom prst="rect">
            <a:avLst/>
          </a:prstGeom>
          <a:noFill/>
        </p:spPr>
        <p:txBody>
          <a:bodyPr wrap="square" rtlCol="0">
            <a:spAutoFit/>
          </a:bodyPr>
          <a:lstStyle/>
          <a:p>
            <a:pPr algn="ctr"/>
            <a:r>
              <a:rPr lang="en-US" sz="2400" b="1" dirty="0" smtClean="0">
                <a:latin typeface="+mj-lt"/>
              </a:rPr>
              <a:t>Pennsylvania Association of </a:t>
            </a:r>
          </a:p>
          <a:p>
            <a:pPr algn="ctr"/>
            <a:r>
              <a:rPr lang="en-US" sz="2400" b="1" dirty="0" smtClean="0">
                <a:latin typeface="+mj-lt"/>
              </a:rPr>
              <a:t>Community Health Centers </a:t>
            </a:r>
          </a:p>
          <a:p>
            <a:pPr algn="ctr"/>
            <a:r>
              <a:rPr lang="en-US" sz="2400" b="1" dirty="0" smtClean="0">
                <a:latin typeface="+mj-lt"/>
              </a:rPr>
              <a:t>2016 Meeting &amp; Legislative Day</a:t>
            </a:r>
            <a:endParaRPr lang="en-US" sz="2400" b="1" dirty="0">
              <a:latin typeface="+mj-lt"/>
            </a:endParaRPr>
          </a:p>
          <a:p>
            <a:pPr algn="ctr"/>
            <a:endParaRPr lang="en-US" sz="3200" b="1" dirty="0">
              <a:latin typeface="+mj-lt"/>
            </a:endParaRPr>
          </a:p>
          <a:p>
            <a:pPr algn="ctr"/>
            <a:r>
              <a:rPr lang="en-US" sz="2400" b="1" dirty="0" smtClean="0">
                <a:latin typeface="+mj-lt"/>
              </a:rPr>
              <a:t>May 17, 2016</a:t>
            </a:r>
          </a:p>
          <a:p>
            <a:pPr algn="ctr"/>
            <a:endParaRPr lang="en-US" sz="2400" b="1" dirty="0" smtClean="0">
              <a:latin typeface="+mj-lt"/>
            </a:endParaRPr>
          </a:p>
          <a:p>
            <a:pPr algn="ctr"/>
            <a:endParaRPr lang="en-US" sz="2400" b="1" dirty="0">
              <a:latin typeface="+mj-lt"/>
            </a:endParaRPr>
          </a:p>
          <a:p>
            <a:pPr algn="ctr"/>
            <a:r>
              <a:rPr lang="en-US" sz="2400" b="1" dirty="0" smtClean="0">
                <a:latin typeface="+mj-lt"/>
              </a:rPr>
              <a:t>Leesa Allen</a:t>
            </a:r>
          </a:p>
          <a:p>
            <a:pPr algn="ctr"/>
            <a:r>
              <a:rPr lang="en-US" sz="2400" b="1" dirty="0" smtClean="0">
                <a:latin typeface="+mj-lt"/>
              </a:rPr>
              <a:t>Deputy Secretary</a:t>
            </a:r>
          </a:p>
          <a:p>
            <a:pPr algn="ctr"/>
            <a:r>
              <a:rPr lang="en-US" sz="2400" b="1" dirty="0" smtClean="0">
                <a:latin typeface="+mj-lt"/>
              </a:rPr>
              <a:t>Office of Medical Assistance Programs</a:t>
            </a:r>
          </a:p>
        </p:txBody>
      </p:sp>
    </p:spTree>
    <p:extLst>
      <p:ext uri="{BB962C8B-B14F-4D97-AF65-F5344CB8AC3E}">
        <p14:creationId xmlns:p14="http://schemas.microsoft.com/office/powerpoint/2010/main" val="3560217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lgn="r">
              <a:defRPr/>
            </a:pPr>
            <a:fld id="{70265E95-77F9-457A-9EE3-4D9004F83F9A}" type="slidenum">
              <a:rPr lang="en-US" smtClean="0"/>
              <a:pPr algn="r">
                <a:defRPr/>
              </a:pPr>
              <a:t>10</a:t>
            </a:fld>
            <a:endParaRPr lang="en-US" dirty="0"/>
          </a:p>
        </p:txBody>
      </p:sp>
      <p:sp>
        <p:nvSpPr>
          <p:cNvPr id="7" name="Rectangle 2"/>
          <p:cNvSpPr txBox="1">
            <a:spLocks noChangeArrowheads="1"/>
          </p:cNvSpPr>
          <p:nvPr/>
        </p:nvSpPr>
        <p:spPr>
          <a:xfrm>
            <a:off x="228600" y="304800"/>
            <a:ext cx="8686800" cy="5715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kern="0" dirty="0" smtClean="0">
                <a:solidFill>
                  <a:schemeClr val="bg1"/>
                </a:solidFill>
              </a:rPr>
              <a:t>HealthChoices Procurement</a:t>
            </a:r>
            <a:endParaRPr lang="en-US" sz="2800" kern="0" dirty="0">
              <a:solidFill>
                <a:schemeClr val="bg1"/>
              </a:solidFill>
            </a:endParaRPr>
          </a:p>
        </p:txBody>
      </p:sp>
      <p:sp>
        <p:nvSpPr>
          <p:cNvPr id="9" name="Rectangle 8"/>
          <p:cNvSpPr/>
          <p:nvPr/>
        </p:nvSpPr>
        <p:spPr>
          <a:xfrm>
            <a:off x="381000" y="892679"/>
            <a:ext cx="8229600" cy="584775"/>
          </a:xfrm>
          <a:prstGeom prst="rect">
            <a:avLst/>
          </a:prstGeom>
        </p:spPr>
        <p:txBody>
          <a:bodyPr wrap="square">
            <a:spAutoFit/>
          </a:bodyPr>
          <a:lstStyle/>
          <a:p>
            <a:pPr marL="0" indent="0" algn="ctr">
              <a:buNone/>
            </a:pPr>
            <a:r>
              <a:rPr lang="en-US" sz="3200" b="1" dirty="0" smtClean="0">
                <a:latin typeface="Times New Roman" panose="02020603050405020304" pitchFamily="18" charset="0"/>
                <a:cs typeface="Times New Roman" panose="02020603050405020304" pitchFamily="18" charset="0"/>
              </a:rPr>
              <a:t>Timeline</a:t>
            </a:r>
            <a:endParaRPr lang="en-US" sz="3200" b="1" dirty="0">
              <a:latin typeface="Times New Roman" panose="02020603050405020304" pitchFamily="18" charset="0"/>
              <a:cs typeface="Times New Roman" panose="02020603050405020304" pitchFamily="18" charset="0"/>
            </a:endParaRPr>
          </a:p>
        </p:txBody>
      </p:sp>
      <p:sp>
        <p:nvSpPr>
          <p:cNvPr id="10" name="Text Box 4"/>
          <p:cNvSpPr txBox="1">
            <a:spLocks noChangeArrowheads="1"/>
          </p:cNvSpPr>
          <p:nvPr/>
        </p:nvSpPr>
        <p:spPr bwMode="auto">
          <a:xfrm>
            <a:off x="457200" y="1477454"/>
            <a:ext cx="82296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2">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914400" indent="-45720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RFP was issued on September 15, 2015 for a statewide procurement of the program.  </a:t>
            </a:r>
          </a:p>
          <a:p>
            <a:pPr lvl="0">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Managed care organizations could bid on one zone, a combination of zones, or all zones.</a:t>
            </a:r>
          </a:p>
          <a:p>
            <a:pPr lvl="0">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Bids were due November 17, 2015 and DHS received the highest number of bids on record.  </a:t>
            </a:r>
          </a:p>
          <a:p>
            <a:pPr lvl="1">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DHS received 11 proposals, several of which bid on the entire state. </a:t>
            </a:r>
          </a:p>
          <a:p>
            <a:pPr lvl="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On April 27 DHS announced its selection of eight MCOs to proceed with negotiations to deliver services in Pennsylvania beginning in 2017</a:t>
            </a:r>
            <a:r>
              <a:rPr lang="en-US" sz="2000" dirty="0" smtClean="0">
                <a:latin typeface="Times New Roman" panose="02020603050405020304" pitchFamily="18" charset="0"/>
                <a:cs typeface="Times New Roman" panose="02020603050405020304" pitchFamily="18" charset="0"/>
              </a:rPr>
              <a:t>.</a:t>
            </a:r>
          </a:p>
          <a:p>
            <a:pPr marL="0" lvl="0" indent="0">
              <a:buNone/>
            </a:pPr>
            <a:endParaRPr lang="en-US" sz="2000"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Negotiations will occur May 23 through June 3</a:t>
            </a:r>
            <a:r>
              <a:rPr lang="en-US" sz="2000" baseline="30000" dirty="0" smtClean="0">
                <a:latin typeface="Times New Roman" panose="02020603050405020304" pitchFamily="18" charset="0"/>
                <a:cs typeface="Times New Roman" panose="02020603050405020304" pitchFamily="18" charset="0"/>
              </a:rPr>
              <a:t>rd</a:t>
            </a:r>
            <a:r>
              <a:rPr lang="en-US" sz="2000" dirty="0" smtClean="0">
                <a:latin typeface="Times New Roman" panose="02020603050405020304" pitchFamily="18" charset="0"/>
                <a:cs typeface="Times New Roman" panose="02020603050405020304" pitchFamily="18" charset="0"/>
              </a:rPr>
              <a:t>.</a:t>
            </a:r>
          </a:p>
          <a:p>
            <a:pPr lvl="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Readiness Review is in process.</a:t>
            </a:r>
          </a:p>
          <a:p>
            <a:pPr lvl="0">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566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lgn="r">
              <a:defRPr/>
            </a:pPr>
            <a:fld id="{70265E95-77F9-457A-9EE3-4D9004F83F9A}" type="slidenum">
              <a:rPr lang="en-US" smtClean="0"/>
              <a:pPr algn="r">
                <a:defRPr/>
              </a:pPr>
              <a:t>11</a:t>
            </a:fld>
            <a:endParaRPr lang="en-US" dirty="0"/>
          </a:p>
        </p:txBody>
      </p:sp>
      <p:sp>
        <p:nvSpPr>
          <p:cNvPr id="7" name="Rectangle 2"/>
          <p:cNvSpPr txBox="1">
            <a:spLocks noChangeArrowheads="1"/>
          </p:cNvSpPr>
          <p:nvPr/>
        </p:nvSpPr>
        <p:spPr>
          <a:xfrm>
            <a:off x="228600" y="304800"/>
            <a:ext cx="8686800" cy="5715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kern="0" dirty="0" smtClean="0">
                <a:solidFill>
                  <a:schemeClr val="bg1"/>
                </a:solidFill>
              </a:rPr>
              <a:t>HealthChoices Procurement</a:t>
            </a:r>
            <a:endParaRPr lang="en-US" sz="2800" kern="0" dirty="0">
              <a:solidFill>
                <a:schemeClr val="bg1"/>
              </a:solidFill>
            </a:endParaRPr>
          </a:p>
        </p:txBody>
      </p:sp>
      <p:sp>
        <p:nvSpPr>
          <p:cNvPr id="9" name="Rectangle 8"/>
          <p:cNvSpPr/>
          <p:nvPr/>
        </p:nvSpPr>
        <p:spPr>
          <a:xfrm>
            <a:off x="457200" y="1052346"/>
            <a:ext cx="8229600" cy="400110"/>
          </a:xfrm>
          <a:prstGeom prst="rect">
            <a:avLst/>
          </a:prstGeom>
        </p:spPr>
        <p:txBody>
          <a:bodyPr wrap="square">
            <a:spAutoFit/>
          </a:bodyPr>
          <a:lstStyle/>
          <a:p>
            <a:pPr marL="0" indent="0" algn="ctr">
              <a:buNone/>
            </a:pPr>
            <a:r>
              <a:rPr lang="en-US" sz="2000" b="1" dirty="0"/>
              <a:t>Selections </a:t>
            </a:r>
            <a:r>
              <a:rPr lang="en-US" sz="2000" b="1" dirty="0" smtClean="0"/>
              <a:t>for </a:t>
            </a:r>
            <a:r>
              <a:rPr lang="en-US" sz="2000" b="1" dirty="0"/>
              <a:t>Landmark Physical Health HealthChoices RFP</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703" y="1468418"/>
            <a:ext cx="6858594" cy="4483806"/>
          </a:xfrm>
          <a:prstGeom prst="rect">
            <a:avLst/>
          </a:prstGeom>
        </p:spPr>
      </p:pic>
    </p:spTree>
    <p:extLst>
      <p:ext uri="{BB962C8B-B14F-4D97-AF65-F5344CB8AC3E}">
        <p14:creationId xmlns:p14="http://schemas.microsoft.com/office/powerpoint/2010/main" val="2114197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lgn="r">
              <a:defRPr/>
            </a:pPr>
            <a:fld id="{70265E95-77F9-457A-9EE3-4D9004F83F9A}" type="slidenum">
              <a:rPr lang="en-US" smtClean="0"/>
              <a:pPr algn="r">
                <a:defRPr/>
              </a:pPr>
              <a:t>12</a:t>
            </a:fld>
            <a:endParaRPr lang="en-US" dirty="0"/>
          </a:p>
        </p:txBody>
      </p:sp>
      <p:sp>
        <p:nvSpPr>
          <p:cNvPr id="7" name="Rectangle 2"/>
          <p:cNvSpPr txBox="1">
            <a:spLocks noChangeArrowheads="1"/>
          </p:cNvSpPr>
          <p:nvPr/>
        </p:nvSpPr>
        <p:spPr>
          <a:xfrm>
            <a:off x="228600" y="304800"/>
            <a:ext cx="8686800" cy="5715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800" kern="0" dirty="0" smtClean="0">
                <a:solidFill>
                  <a:schemeClr val="bg1"/>
                </a:solidFill>
              </a:rPr>
              <a:t>HealthChoices Procurement</a:t>
            </a:r>
            <a:endParaRPr lang="en-US" sz="2800" kern="0" dirty="0">
              <a:solidFill>
                <a:schemeClr val="bg1"/>
              </a:solidFill>
            </a:endParaRPr>
          </a:p>
        </p:txBody>
      </p:sp>
      <p:sp>
        <p:nvSpPr>
          <p:cNvPr id="2" name="Rectangle 1"/>
          <p:cNvSpPr/>
          <p:nvPr/>
        </p:nvSpPr>
        <p:spPr>
          <a:xfrm>
            <a:off x="457200" y="958155"/>
            <a:ext cx="8229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Key Areas of Focus</a:t>
            </a:r>
            <a:r>
              <a:rPr lang="en-US" sz="2400" b="1" dirty="0">
                <a:latin typeface="Times New Roman" panose="02020603050405020304" pitchFamily="18" charset="0"/>
                <a:cs typeface="Times New Roman" panose="02020603050405020304" pitchFamily="18" charset="0"/>
              </a:rPr>
              <a:t> </a:t>
            </a:r>
          </a:p>
        </p:txBody>
      </p:sp>
      <p:sp>
        <p:nvSpPr>
          <p:cNvPr id="3" name="Rectangle 2"/>
          <p:cNvSpPr/>
          <p:nvPr/>
        </p:nvSpPr>
        <p:spPr>
          <a:xfrm>
            <a:off x="457200" y="1371600"/>
            <a:ext cx="8229600" cy="4805162"/>
          </a:xfrm>
          <a:prstGeom prst="rect">
            <a:avLst/>
          </a:prstGeom>
        </p:spPr>
        <p:txBody>
          <a:bodyPr wrap="square">
            <a:spAutoFit/>
          </a:bodyPr>
          <a:lstStyle/>
          <a:p>
            <a:pPr marL="285750" indent="-285750">
              <a:buFont typeface="Wingdings" panose="05000000000000000000" pitchFamily="2" charset="2"/>
              <a:buChar char="§"/>
            </a:pPr>
            <a:r>
              <a:rPr lang="en-US" sz="1750" dirty="0" smtClean="0">
                <a:latin typeface="Times New Roman" panose="02020603050405020304" pitchFamily="18" charset="0"/>
                <a:cs typeface="Times New Roman" panose="02020603050405020304" pitchFamily="18" charset="0"/>
              </a:rPr>
              <a:t>Value Based Payment Targets</a:t>
            </a:r>
          </a:p>
          <a:p>
            <a:pPr marL="800100" lvl="1" indent="-342900">
              <a:lnSpc>
                <a:spcPct val="150000"/>
              </a:lnSpc>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Other performance-based </a:t>
            </a:r>
            <a:r>
              <a:rPr lang="en-US" sz="1750" dirty="0" smtClean="0">
                <a:latin typeface="Times New Roman" panose="02020603050405020304" pitchFamily="18" charset="0"/>
                <a:cs typeface="Times New Roman" panose="02020603050405020304" pitchFamily="18" charset="0"/>
              </a:rPr>
              <a:t>payments</a:t>
            </a:r>
            <a:endParaRPr lang="en-US" sz="1750" dirty="0">
              <a:latin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Patient-centered medical </a:t>
            </a:r>
            <a:r>
              <a:rPr lang="en-US" sz="1750" dirty="0" smtClean="0">
                <a:latin typeface="Times New Roman" panose="02020603050405020304" pitchFamily="18" charset="0"/>
                <a:cs typeface="Times New Roman" panose="02020603050405020304" pitchFamily="18" charset="0"/>
              </a:rPr>
              <a:t>homes</a:t>
            </a:r>
            <a:endParaRPr lang="en-US" sz="1750" dirty="0">
              <a:latin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Bundled payments (increases value-based purchasing</a:t>
            </a:r>
            <a:r>
              <a:rPr lang="en-US" sz="1750" dirty="0" smtClean="0">
                <a:latin typeface="Times New Roman" panose="02020603050405020304" pitchFamily="18" charset="0"/>
                <a:cs typeface="Times New Roman" panose="02020603050405020304" pitchFamily="18" charset="0"/>
              </a:rPr>
              <a:t>)</a:t>
            </a:r>
            <a:endParaRPr lang="en-US" sz="1750" dirty="0">
              <a:latin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
            </a:pPr>
            <a:r>
              <a:rPr lang="en-US" sz="1750" dirty="0" smtClean="0">
                <a:latin typeface="Times New Roman" panose="02020603050405020304" pitchFamily="18" charset="0"/>
                <a:cs typeface="Times New Roman" panose="02020603050405020304" pitchFamily="18" charset="0"/>
              </a:rPr>
              <a:t>Accountable care organizations (voluntary networks of hospitals, doctors, and other providers that work together to provide coordinated care to patients)</a:t>
            </a:r>
          </a:p>
          <a:p>
            <a:pPr marL="285750" indent="-285750">
              <a:lnSpc>
                <a:spcPct val="150000"/>
              </a:lnSpc>
              <a:buFont typeface="Wingdings" panose="05000000000000000000" pitchFamily="2" charset="2"/>
              <a:buChar char="§"/>
            </a:pPr>
            <a:r>
              <a:rPr lang="en-US" sz="1750" dirty="0" smtClean="0">
                <a:latin typeface="Times New Roman" panose="02020603050405020304" pitchFamily="18" charset="0"/>
                <a:cs typeface="Times New Roman" panose="02020603050405020304" pitchFamily="18" charset="0"/>
              </a:rPr>
              <a:t>Data Sharing</a:t>
            </a:r>
          </a:p>
          <a:p>
            <a:pPr marL="742950" lvl="1" indent="-285750">
              <a:lnSpc>
                <a:spcPct val="150000"/>
              </a:lnSpc>
              <a:buFont typeface="Wingdings" panose="05000000000000000000" pitchFamily="2" charset="2"/>
              <a:buChar char="§"/>
            </a:pPr>
            <a:r>
              <a:rPr lang="en-US" sz="1750" dirty="0" smtClean="0">
                <a:latin typeface="Times New Roman" panose="02020603050405020304" pitchFamily="18" charset="0"/>
                <a:cs typeface="Times New Roman" panose="02020603050405020304" pitchFamily="18" charset="0"/>
              </a:rPr>
              <a:t>Among PH &amp; BH – Managed Care Organizations</a:t>
            </a:r>
          </a:p>
          <a:p>
            <a:pPr marL="742950" lvl="1" indent="-285750">
              <a:lnSpc>
                <a:spcPct val="150000"/>
              </a:lnSpc>
              <a:buFont typeface="Wingdings" panose="05000000000000000000" pitchFamily="2" charset="2"/>
              <a:buChar char="§"/>
            </a:pPr>
            <a:r>
              <a:rPr lang="en-US" sz="1750" dirty="0" smtClean="0">
                <a:latin typeface="Times New Roman" panose="02020603050405020304" pitchFamily="18" charset="0"/>
                <a:cs typeface="Times New Roman" panose="02020603050405020304" pitchFamily="18" charset="0"/>
              </a:rPr>
              <a:t>With Network Providers</a:t>
            </a:r>
          </a:p>
          <a:p>
            <a:pPr marL="285750" indent="-285750">
              <a:lnSpc>
                <a:spcPct val="150000"/>
              </a:lnSpc>
              <a:buFont typeface="Wingdings" panose="05000000000000000000" pitchFamily="2" charset="2"/>
              <a:buChar char="§"/>
            </a:pPr>
            <a:r>
              <a:rPr lang="en-US" sz="1750" dirty="0" smtClean="0">
                <a:latin typeface="Times New Roman" panose="02020603050405020304" pitchFamily="18" charset="0"/>
                <a:cs typeface="Times New Roman" panose="02020603050405020304" pitchFamily="18" charset="0"/>
              </a:rPr>
              <a:t>Better Care Coordination &amp; Integration</a:t>
            </a:r>
          </a:p>
          <a:p>
            <a:pPr marL="742950" lvl="1" indent="-285750">
              <a:lnSpc>
                <a:spcPct val="150000"/>
              </a:lnSpc>
              <a:buFont typeface="Wingdings" panose="05000000000000000000" pitchFamily="2" charset="2"/>
              <a:buChar char="§"/>
            </a:pPr>
            <a:r>
              <a:rPr lang="en-US" sz="1750" dirty="0" smtClean="0">
                <a:latin typeface="Times New Roman" panose="02020603050405020304" pitchFamily="18" charset="0"/>
                <a:cs typeface="Times New Roman" panose="02020603050405020304" pitchFamily="18" charset="0"/>
              </a:rPr>
              <a:t>Integrated Care program for individuals with serious persistent mental illness</a:t>
            </a:r>
          </a:p>
          <a:p>
            <a:pPr marL="742950" lvl="1" indent="-285750">
              <a:lnSpc>
                <a:spcPct val="150000"/>
              </a:lnSpc>
              <a:buFont typeface="Wingdings" panose="05000000000000000000" pitchFamily="2" charset="2"/>
              <a:buChar char="§"/>
            </a:pPr>
            <a:r>
              <a:rPr lang="en-US" sz="1750" dirty="0" smtClean="0">
                <a:latin typeface="Times New Roman" panose="02020603050405020304" pitchFamily="18" charset="0"/>
                <a:cs typeface="Times New Roman" panose="02020603050405020304" pitchFamily="18" charset="0"/>
              </a:rPr>
              <a:t>Opioid Use Disorder Centers of Excellence</a:t>
            </a:r>
            <a:endParaRPr lang="en-US" sz="17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876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Partnering with Community Health Centers</a:t>
            </a:r>
            <a:endParaRPr lang="en-US" dirty="0"/>
          </a:p>
        </p:txBody>
      </p:sp>
      <p:sp>
        <p:nvSpPr>
          <p:cNvPr id="4" name="Slide Number Placeholder 3"/>
          <p:cNvSpPr>
            <a:spLocks noGrp="1"/>
          </p:cNvSpPr>
          <p:nvPr>
            <p:ph type="sldNum" sz="quarter" idx="4"/>
          </p:nvPr>
        </p:nvSpPr>
        <p:spPr/>
        <p:txBody>
          <a:bodyPr/>
          <a:lstStyle/>
          <a:p>
            <a:pPr algn="r">
              <a:defRPr/>
            </a:pPr>
            <a:fld id="{70265E95-77F9-457A-9EE3-4D9004F83F9A}" type="slidenum">
              <a:rPr lang="en-US" smtClean="0"/>
              <a:pPr algn="r">
                <a:defRPr/>
              </a:pPr>
              <a:t>13</a:t>
            </a:fld>
            <a:endParaRPr lang="en-US" dirty="0"/>
          </a:p>
        </p:txBody>
      </p:sp>
      <p:sp>
        <p:nvSpPr>
          <p:cNvPr id="5" name="Content Placeholder 2"/>
          <p:cNvSpPr>
            <a:spLocks noGrp="1"/>
          </p:cNvSpPr>
          <p:nvPr>
            <p:ph sz="quarter" idx="13"/>
          </p:nvPr>
        </p:nvSpPr>
        <p:spPr>
          <a:xfrm>
            <a:off x="456488" y="1066800"/>
            <a:ext cx="8229600" cy="4800600"/>
          </a:xfrm>
        </p:spPr>
        <p:txBody>
          <a:bodyPr/>
          <a:lstStyle/>
          <a:p>
            <a:pPr marL="0" indent="0" algn="ctr">
              <a:lnSpc>
                <a:spcPct val="150000"/>
              </a:lnSpc>
              <a:spcAft>
                <a:spcPts val="600"/>
              </a:spcAft>
              <a:buNone/>
            </a:pPr>
            <a:r>
              <a:rPr lang="en-US" sz="3200" u="sng" dirty="0" smtClean="0">
                <a:latin typeface="Times New Roman" panose="02020603050405020304" pitchFamily="18" charset="0"/>
                <a:cs typeface="Times New Roman" panose="02020603050405020304" pitchFamily="18" charset="0"/>
              </a:rPr>
              <a:t>Financial Reporting Changes</a:t>
            </a:r>
            <a:endParaRPr lang="en-US" sz="2800" u="sng"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Wrap </a:t>
            </a:r>
            <a:r>
              <a:rPr lang="en-US" sz="3200" dirty="0" smtClean="0">
                <a:latin typeface="Times New Roman" panose="02020603050405020304" pitchFamily="18" charset="0"/>
                <a:cs typeface="Times New Roman" panose="02020603050405020304" pitchFamily="18" charset="0"/>
              </a:rPr>
              <a:t>Around </a:t>
            </a:r>
            <a:r>
              <a:rPr lang="en-US" sz="3200" dirty="0">
                <a:latin typeface="Times New Roman" panose="02020603050405020304" pitchFamily="18" charset="0"/>
                <a:cs typeface="Times New Roman" panose="02020603050405020304" pitchFamily="18" charset="0"/>
              </a:rPr>
              <a:t>Modernization</a:t>
            </a:r>
          </a:p>
          <a:p>
            <a:pPr lvl="0">
              <a:lnSpc>
                <a:spcPct val="15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Faster Payment </a:t>
            </a:r>
            <a:r>
              <a:rPr lang="en-US" sz="3200" dirty="0" smtClean="0">
                <a:latin typeface="Times New Roman" panose="02020603050405020304" pitchFamily="18" charset="0"/>
                <a:cs typeface="Times New Roman" panose="02020603050405020304" pitchFamily="18" charset="0"/>
              </a:rPr>
              <a:t>Processing</a:t>
            </a:r>
            <a:endParaRPr lang="en-US" sz="2800"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Better </a:t>
            </a:r>
            <a:r>
              <a:rPr lang="en-US" sz="3200" dirty="0" smtClean="0">
                <a:latin typeface="Times New Roman" panose="02020603050405020304" pitchFamily="18" charset="0"/>
                <a:cs typeface="Times New Roman" panose="02020603050405020304" pitchFamily="18" charset="0"/>
              </a:rPr>
              <a:t>Focus </a:t>
            </a:r>
            <a:r>
              <a:rPr lang="en-US" sz="3200" dirty="0">
                <a:latin typeface="Times New Roman" panose="02020603050405020304" pitchFamily="18" charset="0"/>
                <a:cs typeface="Times New Roman" panose="02020603050405020304" pitchFamily="18" charset="0"/>
              </a:rPr>
              <a:t>on Financial Customer </a:t>
            </a:r>
            <a:r>
              <a:rPr lang="en-US" sz="3200" dirty="0" smtClean="0">
                <a:latin typeface="Times New Roman" panose="02020603050405020304" pitchFamily="18" charset="0"/>
                <a:cs typeface="Times New Roman" panose="02020603050405020304" pitchFamily="18" charset="0"/>
              </a:rPr>
              <a:t>Service</a:t>
            </a:r>
            <a:endParaRPr lang="en-US" sz="2800"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Modernized Cost Reports</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534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 the Horizon</a:t>
            </a:r>
            <a:endParaRPr lang="en-US" dirty="0"/>
          </a:p>
        </p:txBody>
      </p:sp>
      <p:sp>
        <p:nvSpPr>
          <p:cNvPr id="4" name="Slide Number Placeholder 3"/>
          <p:cNvSpPr>
            <a:spLocks noGrp="1"/>
          </p:cNvSpPr>
          <p:nvPr>
            <p:ph type="sldNum" sz="quarter" idx="4"/>
          </p:nvPr>
        </p:nvSpPr>
        <p:spPr/>
        <p:txBody>
          <a:bodyPr/>
          <a:lstStyle/>
          <a:p>
            <a:pPr algn="r">
              <a:defRPr/>
            </a:pPr>
            <a:fld id="{70265E95-77F9-457A-9EE3-4D9004F83F9A}" type="slidenum">
              <a:rPr lang="en-US" smtClean="0"/>
              <a:pPr algn="r">
                <a:defRPr/>
              </a:pPr>
              <a:t>14</a:t>
            </a:fld>
            <a:endParaRPr lang="en-US" dirty="0"/>
          </a:p>
        </p:txBody>
      </p:sp>
      <p:sp>
        <p:nvSpPr>
          <p:cNvPr id="5" name="Content Placeholder 2"/>
          <p:cNvSpPr>
            <a:spLocks noGrp="1"/>
          </p:cNvSpPr>
          <p:nvPr>
            <p:ph sz="quarter" idx="13"/>
          </p:nvPr>
        </p:nvSpPr>
        <p:spPr>
          <a:xfrm>
            <a:off x="381000" y="1600200"/>
            <a:ext cx="8230312" cy="3459979"/>
          </a:xfrm>
        </p:spPr>
        <p:txBody>
          <a:bodyPr/>
          <a:lstStyle/>
          <a:p>
            <a:pPr>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Impact of the Federal Medicaid Managed Care Regulation</a:t>
            </a:r>
          </a:p>
          <a:p>
            <a:pPr marL="0" indent="0">
              <a:buNone/>
            </a:pPr>
            <a:endParaRPr lang="en-US" sz="3000"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Implementation of the Managed Care Agreements</a:t>
            </a:r>
          </a:p>
          <a:p>
            <a:pPr marL="0" lvl="0" indent="0">
              <a:buNone/>
            </a:pPr>
            <a:endParaRPr lang="en-US" sz="30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Announcement of the Community HealthChoices Vendors &amp; Next Steps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267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8001000" cy="457200"/>
          </a:xfrm>
        </p:spPr>
        <p:txBody>
          <a:bodyPr/>
          <a:lstStyle/>
          <a:p>
            <a:pPr algn="ctr"/>
            <a:r>
              <a:rPr lang="en-US" sz="13800" b="1" dirty="0" smtClean="0">
                <a:solidFill>
                  <a:schemeClr val="tx1"/>
                </a:solidFill>
              </a:rPr>
              <a:t>?</a:t>
            </a:r>
            <a:endParaRPr lang="en-US" sz="13800" b="1" dirty="0">
              <a:solidFill>
                <a:schemeClr val="tx1"/>
              </a:solidFill>
            </a:endParaRPr>
          </a:p>
        </p:txBody>
      </p:sp>
      <p:sp>
        <p:nvSpPr>
          <p:cNvPr id="3" name="Slide Number Placeholder 2"/>
          <p:cNvSpPr>
            <a:spLocks noGrp="1"/>
          </p:cNvSpPr>
          <p:nvPr>
            <p:ph type="sldNum" sz="quarter" idx="4"/>
          </p:nvPr>
        </p:nvSpPr>
        <p:spPr/>
        <p:txBody>
          <a:bodyPr/>
          <a:lstStyle/>
          <a:p>
            <a:pPr algn="r">
              <a:defRPr/>
            </a:pPr>
            <a:fld id="{70265E95-77F9-457A-9EE3-4D9004F83F9A}" type="slidenum">
              <a:rPr lang="en-US" smtClean="0"/>
              <a:pPr algn="r">
                <a:defRPr/>
              </a:pPr>
              <a:t>15</a:t>
            </a:fld>
            <a:endParaRPr lang="en-US" dirty="0"/>
          </a:p>
        </p:txBody>
      </p:sp>
    </p:spTree>
    <p:extLst>
      <p:ext uri="{BB962C8B-B14F-4D97-AF65-F5344CB8AC3E}">
        <p14:creationId xmlns:p14="http://schemas.microsoft.com/office/powerpoint/2010/main" val="140586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53054"/>
            <a:ext cx="5638800" cy="3127375"/>
          </a:xfrm>
        </p:spPr>
        <p:txBody>
          <a:bodyPr/>
          <a:lstStyle/>
          <a:p>
            <a:pPr lvl="0">
              <a:defRPr/>
            </a:pP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endParaRPr lang="en-US" dirty="0"/>
          </a:p>
        </p:txBody>
      </p:sp>
      <p:sp>
        <p:nvSpPr>
          <p:cNvPr id="6" name="TextBox 5"/>
          <p:cNvSpPr txBox="1"/>
          <p:nvPr/>
        </p:nvSpPr>
        <p:spPr>
          <a:xfrm>
            <a:off x="457200" y="1219200"/>
            <a:ext cx="8267700" cy="3908762"/>
          </a:xfrm>
          <a:prstGeom prst="rect">
            <a:avLst/>
          </a:prstGeom>
          <a:noFill/>
        </p:spPr>
        <p:txBody>
          <a:bodyPr wrap="square" rtlCol="0">
            <a:spAutoFit/>
          </a:bodyPr>
          <a:lstStyle/>
          <a:p>
            <a:pPr algn="ctr"/>
            <a:r>
              <a:rPr lang="en-US" sz="2400" b="1" dirty="0" smtClean="0">
                <a:latin typeface="+mj-lt"/>
              </a:rPr>
              <a:t>Pennsylvania Association of </a:t>
            </a:r>
          </a:p>
          <a:p>
            <a:pPr algn="ctr"/>
            <a:r>
              <a:rPr lang="en-US" sz="2400" b="1" dirty="0" smtClean="0">
                <a:latin typeface="+mj-lt"/>
              </a:rPr>
              <a:t>Community Health Centers </a:t>
            </a:r>
          </a:p>
          <a:p>
            <a:pPr algn="ctr"/>
            <a:r>
              <a:rPr lang="en-US" sz="2400" b="1" dirty="0" smtClean="0">
                <a:latin typeface="+mj-lt"/>
              </a:rPr>
              <a:t>2016 Meeting &amp; Legislative Day</a:t>
            </a:r>
            <a:endParaRPr lang="en-US" sz="2400" b="1" dirty="0">
              <a:latin typeface="+mj-lt"/>
            </a:endParaRPr>
          </a:p>
          <a:p>
            <a:pPr algn="ctr"/>
            <a:endParaRPr lang="en-US" sz="3200" b="1" dirty="0">
              <a:latin typeface="+mj-lt"/>
            </a:endParaRPr>
          </a:p>
          <a:p>
            <a:pPr algn="ctr"/>
            <a:r>
              <a:rPr lang="en-US" sz="2400" b="1" dirty="0" smtClean="0">
                <a:latin typeface="+mj-lt"/>
              </a:rPr>
              <a:t>May 17, 2016</a:t>
            </a:r>
          </a:p>
          <a:p>
            <a:pPr algn="ctr"/>
            <a:endParaRPr lang="en-US" sz="2400" b="1" dirty="0" smtClean="0">
              <a:latin typeface="+mj-lt"/>
            </a:endParaRPr>
          </a:p>
          <a:p>
            <a:pPr algn="ctr"/>
            <a:endParaRPr lang="en-US" sz="2400" b="1" dirty="0">
              <a:latin typeface="+mj-lt"/>
            </a:endParaRPr>
          </a:p>
          <a:p>
            <a:pPr algn="ctr"/>
            <a:r>
              <a:rPr lang="en-US" sz="2400" b="1" dirty="0" smtClean="0">
                <a:latin typeface="+mj-lt"/>
              </a:rPr>
              <a:t>Leesa Allen</a:t>
            </a:r>
          </a:p>
          <a:p>
            <a:pPr algn="ctr"/>
            <a:r>
              <a:rPr lang="en-US" sz="2400" b="1" dirty="0" smtClean="0">
                <a:latin typeface="+mj-lt"/>
              </a:rPr>
              <a:t>Deputy Secretary</a:t>
            </a:r>
          </a:p>
          <a:p>
            <a:pPr algn="ctr"/>
            <a:r>
              <a:rPr lang="en-US" sz="2400" b="1" dirty="0" smtClean="0">
                <a:latin typeface="+mj-lt"/>
              </a:rPr>
              <a:t>Office of Medical Assistance Programs</a:t>
            </a:r>
          </a:p>
        </p:txBody>
      </p:sp>
    </p:spTree>
    <p:extLst>
      <p:ext uri="{BB962C8B-B14F-4D97-AF65-F5344CB8AC3E}">
        <p14:creationId xmlns:p14="http://schemas.microsoft.com/office/powerpoint/2010/main" val="2094207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Medicaid Expansion</a:t>
            </a:r>
            <a:endParaRPr lang="en-US" dirty="0"/>
          </a:p>
        </p:txBody>
      </p:sp>
      <p:sp>
        <p:nvSpPr>
          <p:cNvPr id="4" name="Slide Number Placeholder 3"/>
          <p:cNvSpPr>
            <a:spLocks noGrp="1"/>
          </p:cNvSpPr>
          <p:nvPr>
            <p:ph type="sldNum" sz="quarter" idx="4"/>
          </p:nvPr>
        </p:nvSpPr>
        <p:spPr/>
        <p:txBody>
          <a:bodyPr/>
          <a:lstStyle/>
          <a:p>
            <a:pPr algn="r">
              <a:defRPr/>
            </a:pPr>
            <a:fld id="{70265E95-77F9-457A-9EE3-4D9004F83F9A}" type="slidenum">
              <a:rPr lang="en-US" smtClean="0"/>
              <a:pPr algn="r">
                <a:defRPr/>
              </a:pPr>
              <a:t>2</a:t>
            </a:fld>
            <a:endParaRPr lang="en-US" dirty="0"/>
          </a:p>
        </p:txBody>
      </p:sp>
      <p:sp>
        <p:nvSpPr>
          <p:cNvPr id="3" name="Rectangle 2"/>
          <p:cNvSpPr/>
          <p:nvPr/>
        </p:nvSpPr>
        <p:spPr>
          <a:xfrm>
            <a:off x="571500" y="838200"/>
            <a:ext cx="8001000" cy="4856842"/>
          </a:xfrm>
          <a:prstGeom prst="rect">
            <a:avLst/>
          </a:prstGeom>
        </p:spPr>
        <p:txBody>
          <a:bodyPr wrap="square">
            <a:spAutoFit/>
          </a:bodyPr>
          <a:lstStyle/>
          <a:p>
            <a:pPr algn="ctr">
              <a:lnSpc>
                <a:spcPct val="150000"/>
              </a:lnSpc>
            </a:pPr>
            <a:r>
              <a:rPr lang="en-US" sz="3000" b="1" u="sng" dirty="0" smtClean="0">
                <a:solidFill>
                  <a:srgbClr val="000000"/>
                </a:solidFill>
                <a:latin typeface="Times New Roman" panose="02020603050405020304" pitchFamily="18" charset="0"/>
                <a:cs typeface="Times New Roman" panose="02020603050405020304" pitchFamily="18" charset="0"/>
              </a:rPr>
              <a:t>Agenda</a:t>
            </a:r>
          </a:p>
          <a:p>
            <a:pPr marL="571500" indent="-571500">
              <a:lnSpc>
                <a:spcPct val="150000"/>
              </a:lnSpc>
              <a:buFont typeface="Wingdings" panose="05000000000000000000" pitchFamily="2" charset="2"/>
              <a:buChar char="§"/>
            </a:pPr>
            <a:r>
              <a:rPr lang="en-US" sz="3000" b="1" dirty="0" smtClean="0">
                <a:solidFill>
                  <a:srgbClr val="000000"/>
                </a:solidFill>
                <a:latin typeface="Times New Roman" panose="02020603050405020304" pitchFamily="18" charset="0"/>
                <a:cs typeface="Times New Roman" panose="02020603050405020304" pitchFamily="18" charset="0"/>
              </a:rPr>
              <a:t>Medicaid Expansion </a:t>
            </a:r>
          </a:p>
          <a:p>
            <a:pPr marL="571500" indent="-571500">
              <a:lnSpc>
                <a:spcPct val="150000"/>
              </a:lnSpc>
              <a:buFont typeface="Wingdings" panose="05000000000000000000" pitchFamily="2" charset="2"/>
              <a:buChar char="§"/>
            </a:pPr>
            <a:r>
              <a:rPr lang="en-US" sz="3000" b="1" dirty="0">
                <a:solidFill>
                  <a:srgbClr val="000000"/>
                </a:solidFill>
                <a:latin typeface="Times New Roman" panose="02020603050405020304" pitchFamily="18" charset="0"/>
                <a:cs typeface="Times New Roman" panose="02020603050405020304" pitchFamily="18" charset="0"/>
              </a:rPr>
              <a:t>Provider </a:t>
            </a:r>
            <a:r>
              <a:rPr lang="en-US" sz="3000" b="1" dirty="0" smtClean="0">
                <a:solidFill>
                  <a:srgbClr val="000000"/>
                </a:solidFill>
                <a:latin typeface="Times New Roman" panose="02020603050405020304" pitchFamily="18" charset="0"/>
                <a:cs typeface="Times New Roman" panose="02020603050405020304" pitchFamily="18" charset="0"/>
              </a:rPr>
              <a:t>Revalidation and Enrollment </a:t>
            </a:r>
          </a:p>
          <a:p>
            <a:pPr marL="571500" indent="-571500">
              <a:lnSpc>
                <a:spcPct val="150000"/>
              </a:lnSpc>
              <a:buFont typeface="Wingdings" panose="05000000000000000000" pitchFamily="2" charset="2"/>
              <a:buChar char="§"/>
            </a:pPr>
            <a:r>
              <a:rPr lang="en-US" sz="3000" b="1" dirty="0" smtClean="0">
                <a:solidFill>
                  <a:srgbClr val="000000"/>
                </a:solidFill>
                <a:latin typeface="Times New Roman" panose="02020603050405020304" pitchFamily="18" charset="0"/>
                <a:cs typeface="Times New Roman" panose="02020603050405020304" pitchFamily="18" charset="0"/>
              </a:rPr>
              <a:t>Shared Space SOP and Attestation</a:t>
            </a:r>
          </a:p>
          <a:p>
            <a:pPr marL="571500" indent="-571500">
              <a:lnSpc>
                <a:spcPct val="150000"/>
              </a:lnSpc>
              <a:buFont typeface="Wingdings" panose="05000000000000000000" pitchFamily="2" charset="2"/>
              <a:buChar char="§"/>
            </a:pPr>
            <a:r>
              <a:rPr lang="en-US" sz="3000" b="1" dirty="0" smtClean="0">
                <a:solidFill>
                  <a:srgbClr val="000000"/>
                </a:solidFill>
                <a:latin typeface="Times New Roman" panose="02020603050405020304" pitchFamily="18" charset="0"/>
                <a:cs typeface="Times New Roman" panose="02020603050405020304" pitchFamily="18" charset="0"/>
              </a:rPr>
              <a:t>HealthChoices Procurement</a:t>
            </a:r>
          </a:p>
          <a:p>
            <a:pPr marL="571500" indent="-571500">
              <a:lnSpc>
                <a:spcPct val="150000"/>
              </a:lnSpc>
              <a:buFont typeface="Wingdings" panose="05000000000000000000" pitchFamily="2" charset="2"/>
              <a:buChar char="§"/>
            </a:pPr>
            <a:r>
              <a:rPr lang="en-US" sz="3000" b="1" dirty="0" smtClean="0">
                <a:solidFill>
                  <a:srgbClr val="000000"/>
                </a:solidFill>
                <a:latin typeface="Times New Roman" panose="02020603050405020304" pitchFamily="18" charset="0"/>
                <a:cs typeface="Times New Roman" panose="02020603050405020304" pitchFamily="18" charset="0"/>
              </a:rPr>
              <a:t>Partnering with Community Health Centers</a:t>
            </a:r>
          </a:p>
          <a:p>
            <a:pPr marL="571500" indent="-571500">
              <a:lnSpc>
                <a:spcPct val="150000"/>
              </a:lnSpc>
              <a:buFont typeface="Wingdings" panose="05000000000000000000" pitchFamily="2" charset="2"/>
              <a:buChar char="§"/>
            </a:pPr>
            <a:r>
              <a:rPr lang="en-US" sz="3000" b="1" dirty="0" smtClean="0">
                <a:solidFill>
                  <a:srgbClr val="000000"/>
                </a:solidFill>
                <a:latin typeface="Times New Roman" panose="02020603050405020304" pitchFamily="18" charset="0"/>
                <a:cs typeface="Times New Roman" panose="02020603050405020304" pitchFamily="18" charset="0"/>
              </a:rPr>
              <a:t>On the Horizon</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619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Medicaid Expansion</a:t>
            </a:r>
            <a:endParaRPr lang="en-US" dirty="0"/>
          </a:p>
        </p:txBody>
      </p:sp>
      <p:sp>
        <p:nvSpPr>
          <p:cNvPr id="4" name="Slide Number Placeholder 3"/>
          <p:cNvSpPr>
            <a:spLocks noGrp="1"/>
          </p:cNvSpPr>
          <p:nvPr>
            <p:ph type="sldNum" sz="quarter" idx="4"/>
          </p:nvPr>
        </p:nvSpPr>
        <p:spPr/>
        <p:txBody>
          <a:bodyPr/>
          <a:lstStyle/>
          <a:p>
            <a:pPr algn="r">
              <a:defRPr/>
            </a:pPr>
            <a:fld id="{70265E95-77F9-457A-9EE3-4D9004F83F9A}" type="slidenum">
              <a:rPr lang="en-US" smtClean="0"/>
              <a:pPr algn="r">
                <a:defRPr/>
              </a:pPr>
              <a:t>3</a:t>
            </a:fld>
            <a:endParaRPr lang="en-US" dirty="0"/>
          </a:p>
        </p:txBody>
      </p:sp>
      <p:sp>
        <p:nvSpPr>
          <p:cNvPr id="3" name="Rectangle 2"/>
          <p:cNvSpPr/>
          <p:nvPr/>
        </p:nvSpPr>
        <p:spPr>
          <a:xfrm>
            <a:off x="571500" y="1219200"/>
            <a:ext cx="8001000" cy="4462760"/>
          </a:xfrm>
          <a:prstGeom prst="rect">
            <a:avLst/>
          </a:prstGeom>
        </p:spPr>
        <p:txBody>
          <a:bodyPr wrap="square">
            <a:spAutoFit/>
          </a:bodyPr>
          <a:lstStyle/>
          <a:p>
            <a:pPr algn="ctr"/>
            <a:r>
              <a:rPr lang="en-US" sz="4000" dirty="0" smtClean="0">
                <a:solidFill>
                  <a:srgbClr val="000000"/>
                </a:solidFill>
                <a:latin typeface="Times New Roman" panose="02020603050405020304" pitchFamily="18" charset="0"/>
                <a:cs typeface="Times New Roman" panose="02020603050405020304" pitchFamily="18" charset="0"/>
              </a:rPr>
              <a:t> </a:t>
            </a:r>
            <a:r>
              <a:rPr lang="en-US" sz="4400" b="1" dirty="0">
                <a:solidFill>
                  <a:srgbClr val="000000"/>
                </a:solidFill>
                <a:latin typeface="Times New Roman" panose="02020603050405020304" pitchFamily="18" charset="0"/>
                <a:cs typeface="Times New Roman" panose="02020603050405020304" pitchFamily="18" charset="0"/>
              </a:rPr>
              <a:t>Pennsylvania Celebrates One-year Anniversary of Medicaid Expansion </a:t>
            </a:r>
            <a:endParaRPr lang="en-US" sz="4400" b="1" dirty="0" smtClean="0">
              <a:solidFill>
                <a:srgbClr val="000000"/>
              </a:solidFill>
              <a:latin typeface="Times New Roman" panose="02020603050405020304" pitchFamily="18" charset="0"/>
              <a:cs typeface="Times New Roman" panose="02020603050405020304" pitchFamily="18" charset="0"/>
            </a:endParaRPr>
          </a:p>
          <a:p>
            <a:pPr algn="ctr"/>
            <a:endParaRPr lang="en-US" sz="4400" dirty="0">
              <a:solidFill>
                <a:srgbClr val="000000"/>
              </a:solidFill>
              <a:latin typeface="Times New Roman" panose="02020603050405020304" pitchFamily="18" charset="0"/>
              <a:cs typeface="Times New Roman" panose="02020603050405020304" pitchFamily="18" charset="0"/>
            </a:endParaRPr>
          </a:p>
          <a:p>
            <a:pPr algn="ctr"/>
            <a:r>
              <a:rPr lang="en-US" sz="3600" i="1" dirty="0">
                <a:solidFill>
                  <a:srgbClr val="000000"/>
                </a:solidFill>
                <a:latin typeface="Times New Roman" panose="02020603050405020304" pitchFamily="18" charset="0"/>
                <a:cs typeface="Times New Roman" panose="02020603050405020304" pitchFamily="18" charset="0"/>
              </a:rPr>
              <a:t>More than </a:t>
            </a:r>
            <a:r>
              <a:rPr lang="en-US" sz="3600" i="1" dirty="0" smtClean="0">
                <a:solidFill>
                  <a:srgbClr val="000000"/>
                </a:solidFill>
                <a:latin typeface="Times New Roman" panose="02020603050405020304" pitchFamily="18" charset="0"/>
                <a:cs typeface="Times New Roman" panose="02020603050405020304" pitchFamily="18" charset="0"/>
              </a:rPr>
              <a:t>630,000 </a:t>
            </a:r>
            <a:r>
              <a:rPr lang="en-US" sz="3600" i="1" dirty="0">
                <a:solidFill>
                  <a:srgbClr val="000000"/>
                </a:solidFill>
                <a:latin typeface="Times New Roman" panose="02020603050405020304" pitchFamily="18" charset="0"/>
                <a:cs typeface="Times New Roman" panose="02020603050405020304" pitchFamily="18" charset="0"/>
              </a:rPr>
              <a:t>Pennsylvanians now have access to high-quality health care services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815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Medicaid Expansion</a:t>
            </a:r>
            <a:endParaRPr lang="en-US" dirty="0"/>
          </a:p>
        </p:txBody>
      </p:sp>
      <p:sp>
        <p:nvSpPr>
          <p:cNvPr id="4" name="Slide Number Placeholder 3"/>
          <p:cNvSpPr>
            <a:spLocks noGrp="1"/>
          </p:cNvSpPr>
          <p:nvPr>
            <p:ph type="sldNum" sz="quarter" idx="4"/>
          </p:nvPr>
        </p:nvSpPr>
        <p:spPr/>
        <p:txBody>
          <a:bodyPr/>
          <a:lstStyle/>
          <a:p>
            <a:pPr algn="r">
              <a:defRPr/>
            </a:pPr>
            <a:fld id="{70265E95-77F9-457A-9EE3-4D9004F83F9A}" type="slidenum">
              <a:rPr lang="en-US" smtClean="0"/>
              <a:pPr algn="r">
                <a:defRPr/>
              </a:pPr>
              <a:t>4</a:t>
            </a:fld>
            <a:endParaRPr lang="en-US" dirty="0"/>
          </a:p>
        </p:txBody>
      </p:sp>
      <p:grpSp>
        <p:nvGrpSpPr>
          <p:cNvPr id="15" name="Group 14"/>
          <p:cNvGrpSpPr/>
          <p:nvPr/>
        </p:nvGrpSpPr>
        <p:grpSpPr>
          <a:xfrm>
            <a:off x="1981200" y="1066800"/>
            <a:ext cx="5299364" cy="4876800"/>
            <a:chOff x="1981200" y="1066800"/>
            <a:chExt cx="5299364" cy="48768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066800"/>
              <a:ext cx="5299364" cy="4876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6248400" y="3909627"/>
              <a:ext cx="255198" cy="246221"/>
            </a:xfrm>
            <a:prstGeom prst="rect">
              <a:avLst/>
            </a:prstGeom>
            <a:noFill/>
          </p:spPr>
          <p:txBody>
            <a:bodyPr wrap="none" rtlCol="0">
              <a:spAutoFit/>
            </a:bodyPr>
            <a:lstStyle/>
            <a:p>
              <a:r>
                <a:rPr lang="en-US" sz="1000" dirty="0" smtClean="0"/>
                <a:t>1</a:t>
              </a:r>
              <a:endParaRPr lang="en-US" sz="1000" dirty="0"/>
            </a:p>
          </p:txBody>
        </p:sp>
        <p:sp>
          <p:nvSpPr>
            <p:cNvPr id="6" name="TextBox 5"/>
            <p:cNvSpPr txBox="1"/>
            <p:nvPr/>
          </p:nvSpPr>
          <p:spPr>
            <a:xfrm>
              <a:off x="3200400" y="3909627"/>
              <a:ext cx="255198" cy="246221"/>
            </a:xfrm>
            <a:prstGeom prst="rect">
              <a:avLst/>
            </a:prstGeom>
            <a:noFill/>
          </p:spPr>
          <p:txBody>
            <a:bodyPr wrap="none" rtlCol="0">
              <a:spAutoFit/>
            </a:bodyPr>
            <a:lstStyle/>
            <a:p>
              <a:r>
                <a:rPr lang="en-US" sz="1000" dirty="0">
                  <a:solidFill>
                    <a:schemeClr val="bg1"/>
                  </a:solidFill>
                </a:rPr>
                <a:t>2</a:t>
              </a:r>
            </a:p>
          </p:txBody>
        </p:sp>
        <p:sp>
          <p:nvSpPr>
            <p:cNvPr id="7" name="TextBox 6"/>
            <p:cNvSpPr txBox="1"/>
            <p:nvPr/>
          </p:nvSpPr>
          <p:spPr>
            <a:xfrm>
              <a:off x="3072801" y="2590800"/>
              <a:ext cx="255198" cy="246221"/>
            </a:xfrm>
            <a:prstGeom prst="rect">
              <a:avLst/>
            </a:prstGeom>
            <a:noFill/>
          </p:spPr>
          <p:txBody>
            <a:bodyPr wrap="none" rtlCol="0">
              <a:spAutoFit/>
            </a:bodyPr>
            <a:lstStyle/>
            <a:p>
              <a:r>
                <a:rPr lang="en-US" sz="1000" dirty="0">
                  <a:solidFill>
                    <a:schemeClr val="bg1"/>
                  </a:solidFill>
                </a:rPr>
                <a:t>3</a:t>
              </a:r>
            </a:p>
          </p:txBody>
        </p:sp>
        <p:sp>
          <p:nvSpPr>
            <p:cNvPr id="8" name="TextBox 7"/>
            <p:cNvSpPr txBox="1"/>
            <p:nvPr/>
          </p:nvSpPr>
          <p:spPr>
            <a:xfrm>
              <a:off x="3962400" y="3258979"/>
              <a:ext cx="255198" cy="246221"/>
            </a:xfrm>
            <a:prstGeom prst="rect">
              <a:avLst/>
            </a:prstGeom>
            <a:noFill/>
          </p:spPr>
          <p:txBody>
            <a:bodyPr wrap="none" rtlCol="0">
              <a:spAutoFit/>
            </a:bodyPr>
            <a:lstStyle/>
            <a:p>
              <a:r>
                <a:rPr lang="en-US" sz="1000" dirty="0">
                  <a:solidFill>
                    <a:schemeClr val="bg1"/>
                  </a:solidFill>
                </a:rPr>
                <a:t>4</a:t>
              </a:r>
            </a:p>
          </p:txBody>
        </p:sp>
        <p:sp>
          <p:nvSpPr>
            <p:cNvPr id="9" name="TextBox 8"/>
            <p:cNvSpPr txBox="1"/>
            <p:nvPr/>
          </p:nvSpPr>
          <p:spPr>
            <a:xfrm>
              <a:off x="5620645" y="3135868"/>
              <a:ext cx="255198" cy="246221"/>
            </a:xfrm>
            <a:prstGeom prst="rect">
              <a:avLst/>
            </a:prstGeom>
            <a:noFill/>
          </p:spPr>
          <p:txBody>
            <a:bodyPr wrap="none" rtlCol="0">
              <a:spAutoFit/>
            </a:bodyPr>
            <a:lstStyle/>
            <a:p>
              <a:r>
                <a:rPr lang="en-US" sz="1000" dirty="0">
                  <a:solidFill>
                    <a:schemeClr val="bg1"/>
                  </a:solidFill>
                </a:rPr>
                <a:t>5</a:t>
              </a:r>
            </a:p>
          </p:txBody>
        </p:sp>
        <p:sp>
          <p:nvSpPr>
            <p:cNvPr id="10" name="TextBox 9"/>
            <p:cNvSpPr txBox="1"/>
            <p:nvPr/>
          </p:nvSpPr>
          <p:spPr>
            <a:xfrm>
              <a:off x="4089999" y="3575069"/>
              <a:ext cx="255198" cy="246221"/>
            </a:xfrm>
            <a:prstGeom prst="rect">
              <a:avLst/>
            </a:prstGeom>
            <a:noFill/>
          </p:spPr>
          <p:txBody>
            <a:bodyPr wrap="none" rtlCol="0">
              <a:spAutoFit/>
            </a:bodyPr>
            <a:lstStyle/>
            <a:p>
              <a:r>
                <a:rPr lang="en-US" sz="1000" dirty="0">
                  <a:solidFill>
                    <a:schemeClr val="bg1"/>
                  </a:solidFill>
                </a:rPr>
                <a:t>6</a:t>
              </a:r>
            </a:p>
          </p:txBody>
        </p:sp>
        <p:sp>
          <p:nvSpPr>
            <p:cNvPr id="11" name="TextBox 10"/>
            <p:cNvSpPr txBox="1"/>
            <p:nvPr/>
          </p:nvSpPr>
          <p:spPr>
            <a:xfrm>
              <a:off x="4089999" y="2942889"/>
              <a:ext cx="382798" cy="246221"/>
            </a:xfrm>
            <a:prstGeom prst="rect">
              <a:avLst/>
            </a:prstGeom>
            <a:noFill/>
          </p:spPr>
          <p:txBody>
            <a:bodyPr wrap="square" rtlCol="0">
              <a:spAutoFit/>
            </a:bodyPr>
            <a:lstStyle/>
            <a:p>
              <a:r>
                <a:rPr lang="en-US" sz="1000" dirty="0" smtClean="0">
                  <a:solidFill>
                    <a:schemeClr val="bg1"/>
                  </a:solidFill>
                </a:rPr>
                <a:t>10</a:t>
              </a:r>
              <a:endParaRPr lang="en-US" sz="1000" dirty="0">
                <a:solidFill>
                  <a:schemeClr val="bg1"/>
                </a:solidFill>
              </a:endParaRPr>
            </a:p>
          </p:txBody>
        </p:sp>
        <p:sp>
          <p:nvSpPr>
            <p:cNvPr id="12" name="TextBox 11"/>
            <p:cNvSpPr txBox="1"/>
            <p:nvPr/>
          </p:nvSpPr>
          <p:spPr>
            <a:xfrm>
              <a:off x="5105400" y="3575068"/>
              <a:ext cx="255198" cy="246221"/>
            </a:xfrm>
            <a:prstGeom prst="rect">
              <a:avLst/>
            </a:prstGeom>
            <a:noFill/>
          </p:spPr>
          <p:txBody>
            <a:bodyPr wrap="none" rtlCol="0">
              <a:spAutoFit/>
            </a:bodyPr>
            <a:lstStyle/>
            <a:p>
              <a:r>
                <a:rPr lang="en-US" sz="1000" dirty="0">
                  <a:solidFill>
                    <a:schemeClr val="bg1"/>
                  </a:solidFill>
                </a:rPr>
                <a:t>7</a:t>
              </a:r>
            </a:p>
          </p:txBody>
        </p:sp>
        <p:sp>
          <p:nvSpPr>
            <p:cNvPr id="13" name="TextBox 12"/>
            <p:cNvSpPr txBox="1"/>
            <p:nvPr/>
          </p:nvSpPr>
          <p:spPr>
            <a:xfrm>
              <a:off x="5848855" y="2983467"/>
              <a:ext cx="255198" cy="246221"/>
            </a:xfrm>
            <a:prstGeom prst="rect">
              <a:avLst/>
            </a:prstGeom>
            <a:noFill/>
          </p:spPr>
          <p:txBody>
            <a:bodyPr wrap="none" rtlCol="0">
              <a:spAutoFit/>
            </a:bodyPr>
            <a:lstStyle/>
            <a:p>
              <a:r>
                <a:rPr lang="en-US" sz="1000" dirty="0" smtClean="0">
                  <a:solidFill>
                    <a:schemeClr val="bg1"/>
                  </a:solidFill>
                </a:rPr>
                <a:t>8</a:t>
              </a:r>
              <a:endParaRPr lang="en-US" sz="1000" dirty="0">
                <a:solidFill>
                  <a:schemeClr val="bg1"/>
                </a:solidFill>
              </a:endParaRPr>
            </a:p>
          </p:txBody>
        </p:sp>
      </p:grpSp>
      <p:sp>
        <p:nvSpPr>
          <p:cNvPr id="14" name="TextBox 13"/>
          <p:cNvSpPr txBox="1"/>
          <p:nvPr/>
        </p:nvSpPr>
        <p:spPr>
          <a:xfrm>
            <a:off x="2743200" y="3246419"/>
            <a:ext cx="255198" cy="246221"/>
          </a:xfrm>
          <a:prstGeom prst="rect">
            <a:avLst/>
          </a:prstGeom>
          <a:noFill/>
        </p:spPr>
        <p:txBody>
          <a:bodyPr wrap="none" rtlCol="0">
            <a:spAutoFit/>
          </a:bodyPr>
          <a:lstStyle/>
          <a:p>
            <a:r>
              <a:rPr lang="en-US" sz="1000" dirty="0">
                <a:solidFill>
                  <a:schemeClr val="bg1"/>
                </a:solidFill>
              </a:rPr>
              <a:t>9</a:t>
            </a:r>
          </a:p>
        </p:txBody>
      </p:sp>
      <p:sp>
        <p:nvSpPr>
          <p:cNvPr id="16" name="TextBox 15"/>
          <p:cNvSpPr txBox="1"/>
          <p:nvPr/>
        </p:nvSpPr>
        <p:spPr>
          <a:xfrm>
            <a:off x="6324600" y="5791200"/>
            <a:ext cx="178998" cy="76200"/>
          </a:xfrm>
          <a:prstGeom prst="rect">
            <a:avLst/>
          </a:prstGeom>
          <a:solidFill>
            <a:schemeClr val="bg1">
              <a:lumMod val="95000"/>
            </a:schemeClr>
          </a:solidFill>
        </p:spPr>
        <p:txBody>
          <a:bodyPr wrap="square" rtlCol="0">
            <a:spAutoFit/>
          </a:bodyPr>
          <a:lstStyle/>
          <a:p>
            <a:endParaRPr lang="en-US" dirty="0"/>
          </a:p>
        </p:txBody>
      </p:sp>
    </p:spTree>
    <p:extLst>
      <p:ext uri="{BB962C8B-B14F-4D97-AF65-F5344CB8AC3E}">
        <p14:creationId xmlns:p14="http://schemas.microsoft.com/office/powerpoint/2010/main" val="257644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Medicaid Expansion</a:t>
            </a:r>
            <a:endParaRPr lang="en-US" dirty="0"/>
          </a:p>
        </p:txBody>
      </p:sp>
      <p:sp>
        <p:nvSpPr>
          <p:cNvPr id="4" name="Slide Number Placeholder 3"/>
          <p:cNvSpPr>
            <a:spLocks noGrp="1"/>
          </p:cNvSpPr>
          <p:nvPr>
            <p:ph type="sldNum" sz="quarter" idx="4"/>
          </p:nvPr>
        </p:nvSpPr>
        <p:spPr/>
        <p:txBody>
          <a:bodyPr/>
          <a:lstStyle/>
          <a:p>
            <a:pPr algn="r">
              <a:defRPr/>
            </a:pPr>
            <a:fld id="{70265E95-77F9-457A-9EE3-4D9004F83F9A}" type="slidenum">
              <a:rPr lang="en-US" smtClean="0"/>
              <a:pPr algn="r">
                <a:defRPr/>
              </a:pP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990600"/>
            <a:ext cx="5299364" cy="5029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590800" y="5867400"/>
            <a:ext cx="76200" cy="76200"/>
          </a:xfrm>
          <a:prstGeom prst="rect">
            <a:avLst/>
          </a:prstGeom>
          <a:solidFill>
            <a:schemeClr val="bg1">
              <a:lumMod val="95000"/>
            </a:schemeClr>
          </a:solidFill>
        </p:spPr>
        <p:txBody>
          <a:bodyPr wrap="square" rtlCol="0">
            <a:spAutoFit/>
          </a:bodyPr>
          <a:lstStyle/>
          <a:p>
            <a:endParaRPr lang="en-US" dirty="0"/>
          </a:p>
        </p:txBody>
      </p:sp>
    </p:spTree>
    <p:extLst>
      <p:ext uri="{BB962C8B-B14F-4D97-AF65-F5344CB8AC3E}">
        <p14:creationId xmlns:p14="http://schemas.microsoft.com/office/powerpoint/2010/main" val="2811242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Medicaid Expansion</a:t>
            </a:r>
            <a:endParaRPr lang="en-US" dirty="0"/>
          </a:p>
        </p:txBody>
      </p:sp>
      <p:sp>
        <p:nvSpPr>
          <p:cNvPr id="4" name="Slide Number Placeholder 3"/>
          <p:cNvSpPr>
            <a:spLocks noGrp="1"/>
          </p:cNvSpPr>
          <p:nvPr>
            <p:ph type="sldNum" sz="quarter" idx="4"/>
          </p:nvPr>
        </p:nvSpPr>
        <p:spPr/>
        <p:txBody>
          <a:bodyPr/>
          <a:lstStyle/>
          <a:p>
            <a:pPr algn="r">
              <a:defRPr/>
            </a:pPr>
            <a:fld id="{70265E95-77F9-457A-9EE3-4D9004F83F9A}" type="slidenum">
              <a:rPr lang="en-US" smtClean="0"/>
              <a:pPr algn="r">
                <a:defRPr/>
              </a:pPr>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990600"/>
            <a:ext cx="5298803" cy="5029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0548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Enrollment and Revalidation</a:t>
            </a:r>
            <a:endParaRPr lang="en-US" dirty="0"/>
          </a:p>
        </p:txBody>
      </p:sp>
      <p:sp>
        <p:nvSpPr>
          <p:cNvPr id="3" name="Content Placeholder 2"/>
          <p:cNvSpPr>
            <a:spLocks noGrp="1"/>
          </p:cNvSpPr>
          <p:nvPr>
            <p:ph sz="quarter" idx="13"/>
          </p:nvPr>
        </p:nvSpPr>
        <p:spPr>
          <a:xfrm>
            <a:off x="444381" y="914400"/>
            <a:ext cx="8229600" cy="4800600"/>
          </a:xfrm>
        </p:spPr>
        <p:txBody>
          <a:bodyPr/>
          <a:lstStyle/>
          <a:p>
            <a:pPr marL="0" indent="0" algn="ctr">
              <a:spcBef>
                <a:spcPts val="700"/>
              </a:spcBef>
              <a:spcAft>
                <a:spcPts val="600"/>
              </a:spcAft>
              <a:buNone/>
            </a:pPr>
            <a:r>
              <a:rPr lang="en-US" sz="2000" b="1" u="sng" dirty="0" smtClean="0">
                <a:latin typeface="Times New Roman" panose="02020603050405020304" pitchFamily="18" charset="0"/>
                <a:cs typeface="Times New Roman" panose="02020603050405020304" pitchFamily="18" charset="0"/>
              </a:rPr>
              <a:t>Provider Revalidation</a:t>
            </a:r>
          </a:p>
          <a:p>
            <a:pPr marL="342900" lvl="1" indent="-342900" eaLnBrk="0" hangingPunct="0">
              <a:spcBef>
                <a:spcPts val="700"/>
              </a:spcBef>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Affordable Care Act requires Medicaid providers to </a:t>
            </a:r>
            <a:r>
              <a:rPr lang="en-US" dirty="0" smtClean="0">
                <a:latin typeface="Times New Roman" panose="02020603050405020304" pitchFamily="18" charset="0"/>
                <a:cs typeface="Times New Roman" panose="02020603050405020304" pitchFamily="18" charset="0"/>
              </a:rPr>
              <a:t>revalidate </a:t>
            </a:r>
            <a:r>
              <a:rPr lang="en-US" dirty="0">
                <a:latin typeface="Times New Roman" panose="02020603050405020304" pitchFamily="18" charset="0"/>
                <a:cs typeface="Times New Roman" panose="02020603050405020304" pitchFamily="18" charset="0"/>
              </a:rPr>
              <a:t>at least every five years.</a:t>
            </a:r>
          </a:p>
          <a:p>
            <a:pPr marL="342900" lvl="1" indent="-342900" eaLnBrk="0" hangingPunct="0">
              <a:spcBef>
                <a:spcPts val="700"/>
              </a:spcBef>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Providers that enrolled on or before </a:t>
            </a:r>
            <a:r>
              <a:rPr lang="en-US" dirty="0" smtClean="0">
                <a:latin typeface="Times New Roman" panose="02020603050405020304" pitchFamily="18" charset="0"/>
                <a:cs typeface="Times New Roman" panose="02020603050405020304" pitchFamily="18" charset="0"/>
              </a:rPr>
              <a:t>September </a:t>
            </a:r>
            <a:r>
              <a:rPr lang="en-US" dirty="0">
                <a:latin typeface="Times New Roman" panose="02020603050405020304" pitchFamily="18" charset="0"/>
                <a:cs typeface="Times New Roman" panose="02020603050405020304" pitchFamily="18" charset="0"/>
              </a:rPr>
              <a:t>25, 2011, need to submit their enrollment applications </a:t>
            </a:r>
            <a:r>
              <a:rPr lang="en-US" dirty="0" smtClean="0">
                <a:latin typeface="Times New Roman" panose="02020603050405020304" pitchFamily="18" charset="0"/>
                <a:cs typeface="Times New Roman" panose="02020603050405020304" pitchFamily="18" charset="0"/>
              </a:rPr>
              <a:t>before July 30, 2016 to </a:t>
            </a:r>
            <a:r>
              <a:rPr lang="en-US" dirty="0">
                <a:latin typeface="Times New Roman" panose="02020603050405020304" pitchFamily="18" charset="0"/>
                <a:cs typeface="Times New Roman" panose="02020603050405020304" pitchFamily="18" charset="0"/>
              </a:rPr>
              <a:t>meet the </a:t>
            </a:r>
            <a:r>
              <a:rPr lang="en-US" dirty="0" smtClean="0">
                <a:latin typeface="Times New Roman" panose="02020603050405020304" pitchFamily="18" charset="0"/>
                <a:cs typeface="Times New Roman" panose="02020603050405020304" pitchFamily="18" charset="0"/>
              </a:rPr>
              <a:t>September 25, </a:t>
            </a:r>
            <a:r>
              <a:rPr lang="en-US" dirty="0">
                <a:latin typeface="Times New Roman" panose="02020603050405020304" pitchFamily="18" charset="0"/>
                <a:cs typeface="Times New Roman" panose="02020603050405020304" pitchFamily="18" charset="0"/>
              </a:rPr>
              <a:t>2016, </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NEW</a:t>
            </a:r>
            <a:r>
              <a:rPr lang="en-US" dirty="0" smtClean="0">
                <a:latin typeface="Times New Roman" panose="02020603050405020304" pitchFamily="18" charset="0"/>
                <a:cs typeface="Times New Roman" panose="02020603050405020304" pitchFamily="18" charset="0"/>
              </a:rPr>
              <a:t> deadline</a:t>
            </a:r>
            <a:r>
              <a:rPr lang="en-US" dirty="0">
                <a:latin typeface="Times New Roman" panose="02020603050405020304" pitchFamily="18" charset="0"/>
                <a:cs typeface="Times New Roman" panose="02020603050405020304" pitchFamily="18" charset="0"/>
              </a:rPr>
              <a:t>.</a:t>
            </a:r>
          </a:p>
          <a:p>
            <a:pPr marL="342900" lvl="1" indent="-342900" eaLnBrk="0" hangingPunct="0">
              <a:spcBef>
                <a:spcPts val="700"/>
              </a:spcBef>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As of </a:t>
            </a:r>
            <a:r>
              <a:rPr lang="en-US" dirty="0" smtClean="0">
                <a:latin typeface="Times New Roman" panose="02020603050405020304" pitchFamily="18" charset="0"/>
                <a:cs typeface="Times New Roman" panose="02020603050405020304" pitchFamily="18" charset="0"/>
              </a:rPr>
              <a:t>May 06, 2016, </a:t>
            </a:r>
            <a:r>
              <a:rPr lang="en-US" dirty="0">
                <a:latin typeface="Times New Roman" panose="02020603050405020304" pitchFamily="18" charset="0"/>
                <a:cs typeface="Times New Roman" panose="02020603050405020304" pitchFamily="18" charset="0"/>
              </a:rPr>
              <a:t>DHS had revalidated </a:t>
            </a:r>
            <a:r>
              <a:rPr lang="en-US" dirty="0" smtClean="0">
                <a:latin typeface="Times New Roman" panose="02020603050405020304" pitchFamily="18" charset="0"/>
                <a:cs typeface="Times New Roman" panose="02020603050405020304" pitchFamily="18" charset="0"/>
              </a:rPr>
              <a:t>62% </a:t>
            </a:r>
            <a:r>
              <a:rPr lang="en-US" dirty="0">
                <a:latin typeface="Times New Roman" panose="02020603050405020304" pitchFamily="18" charset="0"/>
                <a:cs typeface="Times New Roman" panose="02020603050405020304" pitchFamily="18" charset="0"/>
              </a:rPr>
              <a:t>of all entities that need to be </a:t>
            </a:r>
            <a:r>
              <a:rPr lang="en-US" dirty="0" smtClean="0">
                <a:latin typeface="Times New Roman" panose="02020603050405020304" pitchFamily="18" charset="0"/>
                <a:cs typeface="Times New Roman" panose="02020603050405020304" pitchFamily="18" charset="0"/>
              </a:rPr>
              <a:t>revalidated by September 25, 2016.</a:t>
            </a:r>
            <a:endParaRPr lang="en-US" dirty="0">
              <a:latin typeface="Times New Roman" panose="02020603050405020304" pitchFamily="18" charset="0"/>
              <a:cs typeface="Times New Roman" panose="02020603050405020304" pitchFamily="18" charset="0"/>
            </a:endParaRPr>
          </a:p>
          <a:p>
            <a:pPr marL="342900" lvl="1" indent="-342900" eaLnBrk="0" hangingPunct="0">
              <a:spcBef>
                <a:spcPts val="700"/>
              </a:spcBef>
              <a:spcAft>
                <a:spcPts val="1200"/>
              </a:spcAf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77%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FQHCs (provider type 08-080) </a:t>
            </a:r>
            <a:r>
              <a:rPr lang="en-US" dirty="0">
                <a:latin typeface="Times New Roman" panose="02020603050405020304" pitchFamily="18" charset="0"/>
                <a:cs typeface="Times New Roman" panose="02020603050405020304" pitchFamily="18" charset="0"/>
              </a:rPr>
              <a:t>have revalidated to date</a:t>
            </a:r>
            <a:r>
              <a:rPr lang="en-US" dirty="0" smtClean="0">
                <a:latin typeface="Times New Roman" panose="02020603050405020304" pitchFamily="18" charset="0"/>
                <a:cs typeface="Times New Roman" panose="02020603050405020304" pitchFamily="18" charset="0"/>
              </a:rPr>
              <a:t>.</a:t>
            </a:r>
          </a:p>
          <a:p>
            <a:pPr marL="342900" lvl="1" indent="-342900" eaLnBrk="0" hangingPunct="0">
              <a:spcBef>
                <a:spcPts val="700"/>
              </a:spcBef>
              <a:spcAft>
                <a:spcPts val="1200"/>
              </a:spcAf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70% of Rural Health Clinics (provider type 08-081) have revalidated to date.</a:t>
            </a:r>
          </a:p>
          <a:p>
            <a:pPr marL="0" lvl="1" indent="0" algn="ctr" eaLnBrk="0" hangingPunct="0">
              <a:spcBef>
                <a:spcPts val="0"/>
              </a:spcBef>
              <a:spcAft>
                <a:spcPts val="0"/>
              </a:spcAft>
              <a:buNone/>
            </a:pPr>
            <a:r>
              <a:rPr lang="en-US" sz="1400" b="1" dirty="0" smtClean="0">
                <a:latin typeface="Times New Roman" panose="02020603050405020304" pitchFamily="18" charset="0"/>
                <a:cs typeface="Times New Roman" panose="02020603050405020304" pitchFamily="18" charset="0"/>
                <a:hlinkClick r:id="rId3"/>
              </a:rPr>
              <a:t>http</a:t>
            </a:r>
            <a:r>
              <a:rPr lang="en-US" sz="1400" b="1" dirty="0">
                <a:latin typeface="Times New Roman" panose="02020603050405020304" pitchFamily="18" charset="0"/>
                <a:cs typeface="Times New Roman" panose="02020603050405020304" pitchFamily="18" charset="0"/>
                <a:hlinkClick r:id="rId3"/>
              </a:rPr>
              <a:t>://</a:t>
            </a:r>
            <a:r>
              <a:rPr lang="en-US" sz="1400" b="1" dirty="0" smtClean="0">
                <a:latin typeface="Times New Roman" panose="02020603050405020304" pitchFamily="18" charset="0"/>
                <a:cs typeface="Times New Roman" panose="02020603050405020304" pitchFamily="18" charset="0"/>
                <a:hlinkClick r:id="rId3"/>
              </a:rPr>
              <a:t>www.dhs.pa.gov/provider/promise/enrollmentinformation</a:t>
            </a:r>
            <a:r>
              <a:rPr lang="en-US" sz="1400" b="1" dirty="0">
                <a:latin typeface="Times New Roman" panose="02020603050405020304" pitchFamily="18" charset="0"/>
                <a:cs typeface="Times New Roman" panose="02020603050405020304" pitchFamily="18" charset="0"/>
              </a:rPr>
              <a:t> </a:t>
            </a:r>
            <a:endParaRPr lang="en-US" sz="1400" b="1" dirty="0" smtClean="0">
              <a:latin typeface="Times New Roman" panose="02020603050405020304" pitchFamily="18" charset="0"/>
              <a:cs typeface="Times New Roman" panose="02020603050405020304" pitchFamily="18" charset="0"/>
            </a:endParaRPr>
          </a:p>
          <a:p>
            <a:pPr marL="0" lvl="1" indent="0" algn="ctr" eaLnBrk="0" hangingPunct="0">
              <a:spcBef>
                <a:spcPts val="0"/>
              </a:spcBef>
              <a:spcAft>
                <a:spcPts val="0"/>
              </a:spcAft>
              <a:buNone/>
            </a:pPr>
            <a:r>
              <a:rPr lang="en-US" sz="1400" b="1" dirty="0" smtClean="0">
                <a:latin typeface="Times New Roman" panose="02020603050405020304" pitchFamily="18" charset="0"/>
                <a:cs typeface="Times New Roman" panose="02020603050405020304" pitchFamily="18" charset="0"/>
              </a:rPr>
              <a:t>for revalidation (enrollment) applications and a link to the electronic application</a:t>
            </a:r>
            <a:endParaRPr lang="en-US" sz="1400" b="1" dirty="0">
              <a:latin typeface="Times New Roman" panose="02020603050405020304" pitchFamily="18" charset="0"/>
              <a:cs typeface="Times New Roman" panose="02020603050405020304" pitchFamily="18" charset="0"/>
            </a:endParaRPr>
          </a:p>
          <a:p>
            <a:pPr lvl="1">
              <a:spcBef>
                <a:spcPts val="700"/>
              </a:spcBef>
            </a:pPr>
            <a:endParaRPr lang="en-US" dirty="0">
              <a:latin typeface="Times New Roman" panose="02020603050405020304" pitchFamily="18" charset="0"/>
              <a:cs typeface="Times New Roman" panose="02020603050405020304" pitchFamily="18" charset="0"/>
            </a:endParaRPr>
          </a:p>
          <a:p>
            <a:pPr>
              <a:spcBef>
                <a:spcPts val="700"/>
              </a:spcBef>
            </a:pPr>
            <a:endParaRPr lang="en-US" sz="2000" dirty="0">
              <a:latin typeface="Times New Roman" panose="02020603050405020304" pitchFamily="18" charset="0"/>
              <a:cs typeface="Times New Roman" panose="02020603050405020304" pitchFamily="18" charset="0"/>
            </a:endParaRPr>
          </a:p>
          <a:p>
            <a:pPr>
              <a:spcBef>
                <a:spcPts val="700"/>
              </a:spcBef>
            </a:pPr>
            <a:endParaRPr lang="en-US" sz="20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pPr algn="r">
              <a:defRPr/>
            </a:pPr>
            <a:fld id="{70265E95-77F9-457A-9EE3-4D9004F83F9A}" type="slidenum">
              <a:rPr lang="en-US" smtClean="0"/>
              <a:pPr algn="r">
                <a:defRPr/>
              </a:pPr>
              <a:t>7</a:t>
            </a:fld>
            <a:endParaRPr lang="en-US" dirty="0"/>
          </a:p>
        </p:txBody>
      </p:sp>
    </p:spTree>
    <p:extLst>
      <p:ext uri="{BB962C8B-B14F-4D97-AF65-F5344CB8AC3E}">
        <p14:creationId xmlns:p14="http://schemas.microsoft.com/office/powerpoint/2010/main" val="3357108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Enrollment and Revalidation</a:t>
            </a:r>
            <a:endParaRPr lang="en-US" dirty="0"/>
          </a:p>
        </p:txBody>
      </p:sp>
      <p:sp>
        <p:nvSpPr>
          <p:cNvPr id="3" name="Content Placeholder 2"/>
          <p:cNvSpPr>
            <a:spLocks noGrp="1"/>
          </p:cNvSpPr>
          <p:nvPr>
            <p:ph sz="quarter" idx="13"/>
          </p:nvPr>
        </p:nvSpPr>
        <p:spPr>
          <a:xfrm>
            <a:off x="457200" y="990600"/>
            <a:ext cx="8229600" cy="4953000"/>
          </a:xfrm>
        </p:spPr>
        <p:txBody>
          <a:bodyPr/>
          <a:lstStyle/>
          <a:p>
            <a:pPr marL="0" indent="0" algn="ctr">
              <a:spcAft>
                <a:spcPts val="600"/>
              </a:spcAft>
              <a:buNone/>
            </a:pPr>
            <a:r>
              <a:rPr lang="en-US" b="1" u="sng" dirty="0" smtClean="0">
                <a:latin typeface="Times New Roman" panose="02020603050405020304" pitchFamily="18" charset="0"/>
                <a:cs typeface="Times New Roman" panose="02020603050405020304" pitchFamily="18" charset="0"/>
              </a:rPr>
              <a:t>Provider Enrollment</a:t>
            </a:r>
          </a:p>
          <a:p>
            <a:pPr marL="342900" lvl="1" indent="-342900" eaLnBrk="0" hangingPunct="0">
              <a:spcBef>
                <a:spcPts val="0"/>
              </a:spcBef>
              <a:spcAft>
                <a:spcPts val="6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Addressing the length of time it takes for a provider to be enrolled as a Medical Assistance </a:t>
            </a:r>
            <a:r>
              <a:rPr lang="en-US" sz="2400" dirty="0" smtClean="0">
                <a:latin typeface="Times New Roman" panose="02020603050405020304" pitchFamily="18" charset="0"/>
                <a:cs typeface="Times New Roman" panose="02020603050405020304" pitchFamily="18" charset="0"/>
              </a:rPr>
              <a:t>provider</a:t>
            </a:r>
            <a:r>
              <a:rPr lang="en-US" sz="2400" dirty="0">
                <a:latin typeface="Times New Roman" panose="02020603050405020304" pitchFamily="18" charset="0"/>
                <a:cs typeface="Times New Roman" panose="02020603050405020304" pitchFamily="18" charset="0"/>
              </a:rPr>
              <a:t>  </a:t>
            </a:r>
          </a:p>
          <a:p>
            <a:pPr marL="800100" lvl="3" indent="-342900" eaLnBrk="0" hangingPunct="0">
              <a:spcBef>
                <a:spcPts val="0"/>
              </a:spcBef>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March </a:t>
            </a:r>
            <a:r>
              <a:rPr lang="en-US" sz="2400" dirty="0">
                <a:latin typeface="Times New Roman" panose="02020603050405020304" pitchFamily="18" charset="0"/>
                <a:cs typeface="Times New Roman" panose="02020603050405020304" pitchFamily="18" charset="0"/>
              </a:rPr>
              <a:t>2015 - 162 day average to enroll </a:t>
            </a:r>
            <a:r>
              <a:rPr lang="en-US" sz="2400" dirty="0" smtClean="0">
                <a:latin typeface="Times New Roman" panose="02020603050405020304" pitchFamily="18" charset="0"/>
                <a:cs typeface="Times New Roman" panose="02020603050405020304" pitchFamily="18" charset="0"/>
              </a:rPr>
              <a:t>provider</a:t>
            </a:r>
            <a:r>
              <a:rPr lang="en-US" sz="2400" dirty="0">
                <a:latin typeface="Times New Roman" panose="02020603050405020304" pitchFamily="18" charset="0"/>
                <a:cs typeface="Times New Roman" panose="02020603050405020304" pitchFamily="18" charset="0"/>
              </a:rPr>
              <a:t>  </a:t>
            </a:r>
          </a:p>
          <a:p>
            <a:pPr marL="800100" lvl="3" indent="-342900" eaLnBrk="0" hangingPunct="0">
              <a:spcBef>
                <a:spcPts val="0"/>
              </a:spcBef>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January 2016 - 32 </a:t>
            </a:r>
            <a:r>
              <a:rPr lang="en-US" sz="2400" dirty="0">
                <a:latin typeface="Times New Roman" panose="02020603050405020304" pitchFamily="18" charset="0"/>
                <a:cs typeface="Times New Roman" panose="02020603050405020304" pitchFamily="18" charset="0"/>
              </a:rPr>
              <a:t>day average to enroll </a:t>
            </a:r>
            <a:r>
              <a:rPr lang="en-US" sz="2400" dirty="0" smtClean="0">
                <a:latin typeface="Times New Roman" panose="02020603050405020304" pitchFamily="18" charset="0"/>
                <a:cs typeface="Times New Roman" panose="02020603050405020304" pitchFamily="18" charset="0"/>
              </a:rPr>
              <a:t>provider</a:t>
            </a:r>
          </a:p>
          <a:p>
            <a:pPr marL="800100" lvl="3" indent="-342900" eaLnBrk="0" hangingPunct="0">
              <a:spcBef>
                <a:spcPts val="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April </a:t>
            </a:r>
            <a:r>
              <a:rPr lang="en-US" sz="2400" dirty="0" smtClean="0">
                <a:latin typeface="Times New Roman" panose="02020603050405020304" pitchFamily="18" charset="0"/>
                <a:cs typeface="Times New Roman" panose="02020603050405020304" pitchFamily="18" charset="0"/>
              </a:rPr>
              <a:t>2016 - average </a:t>
            </a:r>
            <a:r>
              <a:rPr lang="en-US" sz="2400" dirty="0">
                <a:latin typeface="Times New Roman" panose="02020603050405020304" pitchFamily="18" charset="0"/>
                <a:cs typeface="Times New Roman" panose="02020603050405020304" pitchFamily="18" charset="0"/>
              </a:rPr>
              <a:t>time </a:t>
            </a:r>
            <a:r>
              <a:rPr lang="en-US" sz="2400" dirty="0" smtClean="0">
                <a:latin typeface="Times New Roman" panose="02020603050405020304" pitchFamily="18" charset="0"/>
                <a:cs typeface="Times New Roman" panose="02020603050405020304" pitchFamily="18" charset="0"/>
              </a:rPr>
              <a:t>increased -  </a:t>
            </a:r>
            <a:r>
              <a:rPr lang="en-US" sz="2400" dirty="0">
                <a:latin typeface="Times New Roman" panose="02020603050405020304" pitchFamily="18" charset="0"/>
                <a:cs typeface="Times New Roman" panose="02020603050405020304" pitchFamily="18" charset="0"/>
              </a:rPr>
              <a:t>54 days </a:t>
            </a:r>
            <a:r>
              <a:rPr lang="en-US" sz="2400" dirty="0" smtClean="0">
                <a:latin typeface="Times New Roman" panose="02020603050405020304" pitchFamily="18" charset="0"/>
                <a:cs typeface="Times New Roman" panose="02020603050405020304" pitchFamily="18" charset="0"/>
              </a:rPr>
              <a:t>due </a:t>
            </a:r>
            <a:r>
              <a:rPr lang="en-US" sz="2400" dirty="0">
                <a:latin typeface="Times New Roman" panose="02020603050405020304" pitchFamily="18" charset="0"/>
                <a:cs typeface="Times New Roman" panose="02020603050405020304" pitchFamily="18" charset="0"/>
              </a:rPr>
              <a:t>to application volume </a:t>
            </a:r>
            <a:endParaRPr lang="en-US" sz="2400" dirty="0" smtClean="0">
              <a:latin typeface="Times New Roman" panose="02020603050405020304" pitchFamily="18" charset="0"/>
              <a:cs typeface="Times New Roman" panose="02020603050405020304" pitchFamily="18" charset="0"/>
            </a:endParaRPr>
          </a:p>
          <a:p>
            <a:pPr marL="800100" lvl="3" indent="-342900" eaLnBrk="0" hangingPunct="0">
              <a:spcBef>
                <a:spcPts val="0"/>
              </a:spcBef>
              <a:buFont typeface="Wingdings" panose="05000000000000000000" pitchFamily="2" charset="2"/>
              <a:buChar char="§"/>
            </a:pPr>
            <a:endParaRPr lang="en-US" sz="1050" dirty="0">
              <a:latin typeface="Times New Roman" panose="02020603050405020304" pitchFamily="18" charset="0"/>
              <a:cs typeface="Times New Roman" panose="02020603050405020304" pitchFamily="18" charset="0"/>
            </a:endParaRPr>
          </a:p>
          <a:p>
            <a:pPr marL="342900" lvl="2" indent="-342900" eaLnBrk="0" hangingPunct="0">
              <a:spcBef>
                <a:spcPts val="0"/>
              </a:spcBef>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to enroll providers within 30 calendar </a:t>
            </a:r>
            <a:r>
              <a:rPr lang="en-US" sz="2400" dirty="0" smtClean="0">
                <a:latin typeface="Times New Roman" panose="02020603050405020304" pitchFamily="18" charset="0"/>
                <a:cs typeface="Times New Roman" panose="02020603050405020304" pitchFamily="18" charset="0"/>
              </a:rPr>
              <a:t>days</a:t>
            </a:r>
            <a:endParaRPr lang="en-US" sz="2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sz="1100" dirty="0" smtClean="0">
              <a:latin typeface="Times New Roman" panose="02020603050405020304" pitchFamily="18" charset="0"/>
              <a:cs typeface="Times New Roman" panose="02020603050405020304" pitchFamily="18" charset="0"/>
            </a:endParaRPr>
          </a:p>
          <a:p>
            <a:pPr marL="342900" lvl="2" indent="-342900" eaLnBrk="0" hangingPunct="0">
              <a:spcBef>
                <a:spcPts val="0"/>
              </a:spcBef>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Released </a:t>
            </a:r>
            <a:r>
              <a:rPr lang="en-US" sz="2400" dirty="0">
                <a:latin typeface="Times New Roman" panose="02020603050405020304" pitchFamily="18" charset="0"/>
                <a:cs typeface="Times New Roman" panose="02020603050405020304" pitchFamily="18" charset="0"/>
              </a:rPr>
              <a:t>an electronic provider </a:t>
            </a:r>
            <a:r>
              <a:rPr lang="en-US" sz="2400" dirty="0" smtClean="0">
                <a:latin typeface="Times New Roman" panose="02020603050405020304" pitchFamily="18" charset="0"/>
                <a:cs typeface="Times New Roman" panose="02020603050405020304" pitchFamily="18" charset="0"/>
              </a:rPr>
              <a:t>enrollment application </a:t>
            </a:r>
          </a:p>
          <a:p>
            <a:pPr marL="800100" lvl="3" indent="-342900" eaLnBrk="0" hangingPunct="0">
              <a:spcBef>
                <a:spcPts val="0"/>
              </a:spcBef>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Improves the submission </a:t>
            </a:r>
            <a:r>
              <a:rPr lang="en-US" sz="2400" dirty="0">
                <a:latin typeface="Times New Roman" panose="02020603050405020304" pitchFamily="18" charset="0"/>
                <a:cs typeface="Times New Roman" panose="02020603050405020304" pitchFamily="18" charset="0"/>
              </a:rPr>
              <a:t>for providers </a:t>
            </a:r>
            <a:endParaRPr lang="en-US" sz="2400" dirty="0" smtClean="0">
              <a:latin typeface="Times New Roman" panose="02020603050405020304" pitchFamily="18" charset="0"/>
              <a:cs typeface="Times New Roman" panose="02020603050405020304" pitchFamily="18" charset="0"/>
            </a:endParaRPr>
          </a:p>
          <a:p>
            <a:pPr marL="800100" lvl="3" indent="-342900" eaLnBrk="0" hangingPunct="0">
              <a:spcBef>
                <a:spcPts val="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utomates some of the </a:t>
            </a:r>
            <a:r>
              <a:rPr lang="en-US" sz="2400" dirty="0">
                <a:latin typeface="Times New Roman" panose="02020603050405020304" pitchFamily="18" charset="0"/>
                <a:cs typeface="Times New Roman" panose="02020603050405020304" pitchFamily="18" charset="0"/>
              </a:rPr>
              <a:t>processes that were manual in validating the application </a:t>
            </a:r>
            <a:r>
              <a:rPr lang="en-US" sz="2400" dirty="0" smtClean="0">
                <a:latin typeface="Times New Roman" panose="02020603050405020304" pitchFamily="18" charset="0"/>
                <a:cs typeface="Times New Roman" panose="02020603050405020304" pitchFamily="18" charset="0"/>
              </a:rPr>
              <a:t>requirements </a:t>
            </a: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pPr algn="r">
              <a:defRPr/>
            </a:pPr>
            <a:fld id="{70265E95-77F9-457A-9EE3-4D9004F83F9A}" type="slidenum">
              <a:rPr lang="en-US" smtClean="0"/>
              <a:pPr algn="r">
                <a:defRPr/>
              </a:pPr>
              <a:t>8</a:t>
            </a:fld>
            <a:endParaRPr lang="en-US" dirty="0"/>
          </a:p>
        </p:txBody>
      </p:sp>
    </p:spTree>
    <p:extLst>
      <p:ext uri="{BB962C8B-B14F-4D97-AF65-F5344CB8AC3E}">
        <p14:creationId xmlns:p14="http://schemas.microsoft.com/office/powerpoint/2010/main" val="1685328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Shared Space (SOP) and Attestation</a:t>
            </a:r>
            <a:endParaRPr lang="en-US" dirty="0"/>
          </a:p>
        </p:txBody>
      </p:sp>
      <p:sp>
        <p:nvSpPr>
          <p:cNvPr id="3" name="Content Placeholder 2"/>
          <p:cNvSpPr>
            <a:spLocks noGrp="1"/>
          </p:cNvSpPr>
          <p:nvPr>
            <p:ph sz="quarter" idx="13"/>
          </p:nvPr>
        </p:nvSpPr>
        <p:spPr>
          <a:xfrm>
            <a:off x="457200" y="1143000"/>
            <a:ext cx="7848600" cy="4800600"/>
          </a:xfrm>
        </p:spPr>
        <p:txBody>
          <a:bodyPr/>
          <a:lstStyle/>
          <a:p>
            <a:pPr marL="0" indent="0" algn="ctr">
              <a:spcAft>
                <a:spcPts val="600"/>
              </a:spcAft>
              <a:buNone/>
            </a:pPr>
            <a:r>
              <a:rPr lang="en-US" sz="2300" dirty="0">
                <a:cs typeface="ＭＳ Ｐゴシック" pitchFamily="-111" charset="-128"/>
              </a:rPr>
              <a:t>  </a:t>
            </a:r>
          </a:p>
          <a:p>
            <a:endParaRPr lang="en-US" sz="2300" dirty="0"/>
          </a:p>
        </p:txBody>
      </p:sp>
      <p:sp>
        <p:nvSpPr>
          <p:cNvPr id="6" name="Slide Number Placeholder 5"/>
          <p:cNvSpPr>
            <a:spLocks noGrp="1"/>
          </p:cNvSpPr>
          <p:nvPr>
            <p:ph type="sldNum" sz="quarter" idx="4"/>
          </p:nvPr>
        </p:nvSpPr>
        <p:spPr/>
        <p:txBody>
          <a:bodyPr/>
          <a:lstStyle/>
          <a:p>
            <a:pPr algn="r">
              <a:defRPr/>
            </a:pPr>
            <a:fld id="{70265E95-77F9-457A-9EE3-4D9004F83F9A}" type="slidenum">
              <a:rPr lang="en-US" smtClean="0"/>
              <a:pPr algn="r">
                <a:defRPr/>
              </a:pPr>
              <a:t>9</a:t>
            </a:fld>
            <a:endParaRPr lang="en-US" dirty="0"/>
          </a:p>
        </p:txBody>
      </p:sp>
      <p:sp>
        <p:nvSpPr>
          <p:cNvPr id="5" name="Content Placeholder 2"/>
          <p:cNvSpPr txBox="1">
            <a:spLocks/>
          </p:cNvSpPr>
          <p:nvPr/>
        </p:nvSpPr>
        <p:spPr>
          <a:xfrm>
            <a:off x="609600" y="1219200"/>
            <a:ext cx="7848600" cy="4800600"/>
          </a:xfrm>
          <a:prstGeom prst="rect">
            <a:avLst/>
          </a:prstGeom>
        </p:spPr>
        <p:txBody>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a:spcAft>
                <a:spcPts val="600"/>
              </a:spcAft>
              <a:buFont typeface="Wingdings" panose="05000000000000000000" pitchFamily="2" charset="2"/>
              <a:buChar char="§"/>
            </a:pPr>
            <a:r>
              <a:rPr lang="en-US" sz="2000" kern="0" dirty="0" smtClean="0">
                <a:latin typeface="Times New Roman" panose="02020603050405020304" pitchFamily="18" charset="0"/>
                <a:cs typeface="Times New Roman" panose="02020603050405020304" pitchFamily="18" charset="0"/>
              </a:rPr>
              <a:t>In an effort to support a more integrated approach to healthcare, DHS will </a:t>
            </a:r>
            <a:r>
              <a:rPr lang="en-US" sz="2000" kern="0" dirty="0">
                <a:latin typeface="Times New Roman" panose="02020603050405020304" pitchFamily="18" charset="0"/>
                <a:cs typeface="Times New Roman" panose="02020603050405020304" pitchFamily="18" charset="0"/>
              </a:rPr>
              <a:t>be rescinding the “shared space” </a:t>
            </a:r>
            <a:r>
              <a:rPr lang="en-US" sz="2000" kern="0" dirty="0" smtClean="0">
                <a:latin typeface="Times New Roman" panose="02020603050405020304" pitchFamily="18" charset="0"/>
                <a:cs typeface="Times New Roman" panose="02020603050405020304" pitchFamily="18" charset="0"/>
              </a:rPr>
              <a:t>regulation at </a:t>
            </a:r>
            <a:r>
              <a:rPr lang="en-US" sz="2000" kern="0" dirty="0">
                <a:latin typeface="Times New Roman" panose="02020603050405020304" pitchFamily="18" charset="0"/>
                <a:cs typeface="Times New Roman" panose="02020603050405020304" pitchFamily="18" charset="0"/>
              </a:rPr>
              <a:t>55 Pa.Code§1101.51(c)(3). </a:t>
            </a:r>
          </a:p>
          <a:p>
            <a:pPr>
              <a:spcAft>
                <a:spcPts val="600"/>
              </a:spcAft>
              <a:buFont typeface="Wingdings" panose="05000000000000000000" pitchFamily="2" charset="2"/>
              <a:buChar char="§"/>
            </a:pPr>
            <a:r>
              <a:rPr lang="en-US" sz="2000" kern="0" dirty="0" smtClean="0">
                <a:latin typeface="Times New Roman" panose="02020603050405020304" pitchFamily="18" charset="0"/>
                <a:cs typeface="Times New Roman" panose="02020603050405020304" pitchFamily="18" charset="0"/>
              </a:rPr>
              <a:t>Until then, DHS is issuing a Statement of Policy (SOP) clarifying the term “within a provider’s office”, as it is used in that regulation, and issuing a Medical Assistance (MA) bulletin describing the enrollment process for co-locating providers.  </a:t>
            </a:r>
          </a:p>
          <a:p>
            <a:pPr>
              <a:spcAft>
                <a:spcPts val="600"/>
              </a:spcAft>
              <a:buFont typeface="Wingdings" panose="05000000000000000000" pitchFamily="2" charset="2"/>
              <a:buChar char="§"/>
            </a:pPr>
            <a:r>
              <a:rPr lang="en-US" sz="2000" kern="0" dirty="0" smtClean="0">
                <a:latin typeface="Times New Roman" panose="02020603050405020304" pitchFamily="18" charset="0"/>
                <a:cs typeface="Times New Roman" panose="02020603050405020304" pitchFamily="18" charset="0"/>
              </a:rPr>
              <a:t>To streamline the enrollment process, co-locating providers will simply complete a form attesting to compliance with the provisions of 55 Pa.Code§1101.51 and submit signage that advises beneficiaries of their right to choose any MA enrolled provider.  </a:t>
            </a:r>
          </a:p>
          <a:p>
            <a:pPr>
              <a:spcAft>
                <a:spcPts val="600"/>
              </a:spcAft>
              <a:buFont typeface="Wingdings" panose="05000000000000000000" pitchFamily="2" charset="2"/>
              <a:buChar char="§"/>
            </a:pPr>
            <a:r>
              <a:rPr lang="en-US" sz="2000" kern="0" dirty="0" smtClean="0">
                <a:latin typeface="Times New Roman" panose="02020603050405020304" pitchFamily="18" charset="0"/>
                <a:cs typeface="Times New Roman" panose="02020603050405020304" pitchFamily="18" charset="0"/>
              </a:rPr>
              <a:t>The SOP will be published in the Pennsylvania Bulletin on May 28</a:t>
            </a:r>
            <a:r>
              <a:rPr lang="en-US" sz="2000" kern="0" baseline="30000" dirty="0" smtClean="0">
                <a:latin typeface="Times New Roman" panose="02020603050405020304" pitchFamily="18" charset="0"/>
                <a:cs typeface="Times New Roman" panose="02020603050405020304" pitchFamily="18" charset="0"/>
              </a:rPr>
              <a:t>th</a:t>
            </a:r>
            <a:r>
              <a:rPr lang="en-US" sz="2000" kern="0" dirty="0">
                <a:latin typeface="Times New Roman" panose="02020603050405020304" pitchFamily="18" charset="0"/>
                <a:cs typeface="Times New Roman" panose="02020603050405020304" pitchFamily="18" charset="0"/>
              </a:rPr>
              <a:t>,</a:t>
            </a:r>
            <a:r>
              <a:rPr lang="en-US" sz="2000" kern="0" dirty="0" smtClean="0">
                <a:latin typeface="Times New Roman" panose="02020603050405020304" pitchFamily="18" charset="0"/>
                <a:cs typeface="Times New Roman" panose="02020603050405020304" pitchFamily="18" charset="0"/>
              </a:rPr>
              <a:t> with the MA bulletin issued on the following Monday.</a:t>
            </a:r>
            <a:endParaRPr lang="en-US"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155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HS Presentations Template 1v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DHS BIP IRT v.1.potx" id="{73CA5D7F-14A6-4F22-96EE-71E0D618D235}" vid="{85ECA66B-173C-4553-9CB3-19ECC648A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DHS BIP IRT v 1</Template>
  <TotalTime>0</TotalTime>
  <Words>770</Words>
  <Application>Microsoft Office PowerPoint</Application>
  <PresentationFormat>On-screen Show (4:3)</PresentationFormat>
  <Paragraphs>208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DHS Presentations Template 1v3</vt:lpstr>
      <vt:lpstr> </vt:lpstr>
      <vt:lpstr>Medicaid Expansion</vt:lpstr>
      <vt:lpstr>Medicaid Expansion</vt:lpstr>
      <vt:lpstr>Medicaid Expansion</vt:lpstr>
      <vt:lpstr>Medicaid Expansion</vt:lpstr>
      <vt:lpstr>Medicaid Expansion</vt:lpstr>
      <vt:lpstr>Provider Enrollment and Revalidation</vt:lpstr>
      <vt:lpstr>Provider Enrollment and Revalidation</vt:lpstr>
      <vt:lpstr>Shared Space (SOP) and Attestation</vt:lpstr>
      <vt:lpstr>PowerPoint Presentation</vt:lpstr>
      <vt:lpstr>PowerPoint Presentation</vt:lpstr>
      <vt:lpstr>PowerPoint Presentation</vt:lpstr>
      <vt:lpstr>Partnering with Community Health Centers</vt:lpstr>
      <vt:lpstr>On the Horizon</vt:lpstr>
      <vt:lpstr>?</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2014-12-05T20:55:39Z</dcterms:created>
  <dcterms:modified xsi:type="dcterms:W3CDTF">2016-05-17T19:05:25Z</dcterms:modified>
</cp:coreProperties>
</file>